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29"/>
  </p:notesMasterIdLst>
  <p:sldIdLst>
    <p:sldId id="256" r:id="rId4"/>
    <p:sldId id="257" r:id="rId5"/>
    <p:sldId id="260" r:id="rId6"/>
    <p:sldId id="278" r:id="rId7"/>
    <p:sldId id="261" r:id="rId8"/>
    <p:sldId id="263" r:id="rId9"/>
    <p:sldId id="276" r:id="rId10"/>
    <p:sldId id="283" r:id="rId11"/>
    <p:sldId id="265" r:id="rId12"/>
    <p:sldId id="292" r:id="rId13"/>
    <p:sldId id="291" r:id="rId14"/>
    <p:sldId id="286" r:id="rId15"/>
    <p:sldId id="284" r:id="rId16"/>
    <p:sldId id="282" r:id="rId17"/>
    <p:sldId id="281" r:id="rId18"/>
    <p:sldId id="280" r:id="rId19"/>
    <p:sldId id="287" r:id="rId20"/>
    <p:sldId id="288" r:id="rId21"/>
    <p:sldId id="289" r:id="rId22"/>
    <p:sldId id="293" r:id="rId23"/>
    <p:sldId id="290" r:id="rId24"/>
    <p:sldId id="268" r:id="rId25"/>
    <p:sldId id="271" r:id="rId26"/>
    <p:sldId id="274" r:id="rId27"/>
    <p:sldId id="275" r:id="rId28"/>
  </p:sldIdLst>
  <p:sldSz cx="9144000" cy="5143500" type="screen16x9"/>
  <p:notesSz cx="6858000" cy="9144000"/>
  <p:embeddedFontLst>
    <p:embeddedFont>
      <p:font typeface="Gothic A1" panose="020B0600000101010101" charset="-127"/>
      <p:regular r:id="rId30"/>
      <p:bold r:id="rId31"/>
    </p:embeddedFont>
    <p:embeddedFont>
      <p:font typeface="Gothic A1 ExtraBold" panose="020B0600000101010101" charset="-127"/>
      <p:bold r:id="rId32"/>
    </p:embeddedFont>
    <p:embeddedFont>
      <p:font typeface="Gothic A1 Medium" panose="020B0600000101010101" charset="-127"/>
      <p:regular r:id="rId33"/>
      <p:bold r:id="rId34"/>
    </p:embeddedFont>
    <p:embeddedFont>
      <p:font typeface="Gothic A1 SemiBold" panose="020B0600000101010101" charset="-127"/>
      <p:regular r:id="rId35"/>
      <p:bold r:id="rId36"/>
    </p:embeddedFont>
    <p:embeddedFont>
      <p:font typeface="Catamaran" panose="020B0600000101010101" charset="0"/>
      <p:regular r:id="rId37"/>
      <p:bold r:id="rId38"/>
    </p:embeddedFont>
    <p:embeddedFont>
      <p:font typeface="Catamaran Thin" panose="020B0600000101010101" charset="0"/>
      <p:regular r:id="rId39"/>
      <p:bold r:id="rId40"/>
    </p:embeddedFont>
    <p:embeddedFont>
      <p:font typeface="Fira Sans Extra Condensed Medium" panose="020B0600000101010101" charset="0"/>
      <p:regular r:id="rId41"/>
      <p:bold r:id="rId42"/>
      <p:italic r:id="rId43"/>
      <p:boldItalic r:id="rId44"/>
    </p:embeddedFont>
    <p:embeddedFont>
      <p:font typeface="Impact" panose="020B0806030902050204" pitchFamily="34" charset="0"/>
      <p:regular r:id="rId45"/>
    </p:embeddedFont>
    <p:embeddedFont>
      <p:font typeface="Livvic" panose="020B0600000101010101" charset="0"/>
      <p:regular r:id="rId46"/>
      <p:bold r:id="rId47"/>
      <p:italic r:id="rId48"/>
      <p:boldItalic r:id="rId49"/>
    </p:embeddedFont>
    <p:embeddedFont>
      <p:font typeface="Livvic SemiBold" panose="020B0600000101010101" charset="0"/>
      <p:regular r:id="rId50"/>
      <p:bold r:id="rId51"/>
      <p:italic r:id="rId52"/>
      <p:boldItalic r:id="rId53"/>
    </p:embeddedFont>
    <p:embeddedFont>
      <p:font typeface="Proxima Nova" panose="020B0600000101010101" charset="0"/>
      <p:regular r:id="rId54"/>
      <p:bold r:id="rId55"/>
      <p:italic r:id="rId56"/>
      <p:boldItalic r:id="rId57"/>
    </p:embeddedFont>
    <p:embeddedFont>
      <p:font typeface="Proxima Nova Semibold" panose="020B0600000101010101" charset="0"/>
      <p:regular r:id="rId58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E4F16-85EC-4FA8-8434-EB572655CE47}">
  <a:tblStyle styleId="{474E4F16-85EC-4FA8-8434-EB572655CE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FF3291-0859-4B35-9E63-C5829BE50C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16" autoAdjust="0"/>
  </p:normalViewPr>
  <p:slideViewPr>
    <p:cSldViewPr snapToGrid="0">
      <p:cViewPr varScale="1">
        <p:scale>
          <a:sx n="97" d="100"/>
          <a:sy n="97" d="100"/>
        </p:scale>
        <p:origin x="1042" y="6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5f6243c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5f6243c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44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7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45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755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602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483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70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575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22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27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85f6243c3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85f6243c3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5f6243c3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85f6243c3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5f6243c3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5f6243c3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5f6243c3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5f6243c3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85f6243c3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85f6243c3_0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5f6243c3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5f6243c3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5f6243c3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5f6243c3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58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f6243c3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f6243c3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85f6243c3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85f6243c3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5f6243c3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5f6243c3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59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5f6243c3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5f6243c3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790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5f6243c3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5f6243c3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6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D3">
              <a:alpha val="39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38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1039575" y="3369100"/>
            <a:ext cx="3253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최 성진</a:t>
            </a:r>
            <a:endParaRPr sz="1800" dirty="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ctrTitle"/>
          </p:nvPr>
        </p:nvSpPr>
        <p:spPr>
          <a:xfrm>
            <a:off x="1039575" y="13884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치아로</a:t>
            </a:r>
            <a:br>
              <a:rPr lang="en-US" altLang="ko-KR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</a:br>
            <a:r>
              <a:rPr lang="ko-KR" altLang="en-US" sz="4000" b="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나이구간 추정하기</a:t>
            </a:r>
            <a:endParaRPr sz="4000" b="0" dirty="0">
              <a:solidFill>
                <a:schemeClr val="lt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0" name="Google Shape;180;p38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Optimizer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1CC8940-36C3-4C5D-9744-040EB76F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" y="667429"/>
            <a:ext cx="3171600" cy="24554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918B3E-D803-4C4C-910A-C34D5AA8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11" y="829929"/>
            <a:ext cx="5699234" cy="26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Optimizer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1CC8940-36C3-4C5D-9744-040EB76F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5" y="667429"/>
            <a:ext cx="3171600" cy="24554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918B3E-D803-4C4C-910A-C34D5AA8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11" y="829929"/>
            <a:ext cx="5699234" cy="2610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4A0B1-B85F-4158-B55E-FEE833B5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06" y="0"/>
            <a:ext cx="56854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F5A351-D605-4C33-995E-1288DFE4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1" y="1839228"/>
            <a:ext cx="6467432" cy="3132061"/>
          </a:xfrm>
          <a:prstGeom prst="rect">
            <a:avLst/>
          </a:prstGeom>
        </p:spPr>
      </p:pic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Loss Function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E3B6D-F1CB-4350-9FEA-9BB80463A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673" y="1036008"/>
            <a:ext cx="4620447" cy="643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4E51B-8766-4D42-BF10-40C159E5DDD8}"/>
              </a:ext>
            </a:extLst>
          </p:cNvPr>
          <p:cNvSpPr txBox="1"/>
          <p:nvPr/>
        </p:nvSpPr>
        <p:spPr>
          <a:xfrm>
            <a:off x="2546133" y="667429"/>
            <a:ext cx="344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Cross Entropy Loss Function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46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451996" y="2614738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1956667" y="786701"/>
            <a:ext cx="2358394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Basic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Aug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956667" y="1824992"/>
            <a:ext cx="1082257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Catamaran Thin"/>
                <a:ea typeface="Catamaran Thin"/>
                <a:cs typeface="Catamaran Thin"/>
                <a:sym typeface="Catamaran Thin"/>
              </a:rPr>
              <a:t>VGG16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1956667" y="3160572"/>
            <a:ext cx="1082257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Catamaran Thin"/>
                <a:ea typeface="Catamaran Thin"/>
                <a:cs typeface="Catamaran Thin"/>
                <a:sym typeface="Catamaran Thin"/>
              </a:rPr>
              <a:t>GAP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1956667" y="4232636"/>
            <a:ext cx="2358394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SoftMax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en-US" altLang="ko-KR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Naive </a:t>
            </a:r>
            <a:r>
              <a:rPr lang="ko-KR" altLang="en-US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83BBCF-0EDC-4740-BE28-BB703A3F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53205"/>
            <a:ext cx="1066800" cy="1438275"/>
          </a:xfrm>
          <a:prstGeom prst="rect">
            <a:avLst/>
          </a:pr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72269-B445-4596-8288-7517193C1ECE}"/>
              </a:ext>
            </a:extLst>
          </p:cNvPr>
          <p:cNvSpPr txBox="1"/>
          <p:nvPr/>
        </p:nvSpPr>
        <p:spPr>
          <a:xfrm>
            <a:off x="486771" y="3554565"/>
            <a:ext cx="8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0~19</a:t>
            </a:r>
            <a:r>
              <a:rPr lang="ko-KR" altLang="en-US" dirty="0"/>
              <a:t>세</a:t>
            </a:r>
          </a:p>
        </p:txBody>
      </p:sp>
      <p:sp>
        <p:nvSpPr>
          <p:cNvPr id="29" name="Google Shape;397;p49">
            <a:extLst>
              <a:ext uri="{FF2B5EF4-FFF2-40B4-BE49-F238E27FC236}">
                <a16:creationId xmlns:a16="http://schemas.microsoft.com/office/drawing/2014/main" id="{E9C048D0-95DB-4C54-8B23-1BAFA406EEE8}"/>
              </a:ext>
            </a:extLst>
          </p:cNvPr>
          <p:cNvSpPr/>
          <p:nvPr/>
        </p:nvSpPr>
        <p:spPr>
          <a:xfrm>
            <a:off x="3234156" y="1820198"/>
            <a:ext cx="1082257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dirty="0">
                <a:latin typeface="Catamaran Thin"/>
                <a:ea typeface="Catamaran Thin"/>
                <a:cs typeface="Catamaran Thin"/>
                <a:sym typeface="Catamaran Thin"/>
              </a:rPr>
              <a:t>ResNet-152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" name="Google Shape;398;p49">
            <a:extLst>
              <a:ext uri="{FF2B5EF4-FFF2-40B4-BE49-F238E27FC236}">
                <a16:creationId xmlns:a16="http://schemas.microsoft.com/office/drawing/2014/main" id="{9FA58D63-DA40-4E31-AC2F-31AE3A088D65}"/>
              </a:ext>
            </a:extLst>
          </p:cNvPr>
          <p:cNvSpPr/>
          <p:nvPr/>
        </p:nvSpPr>
        <p:spPr>
          <a:xfrm>
            <a:off x="3232804" y="3164037"/>
            <a:ext cx="1082257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Catamaran Thin"/>
                <a:ea typeface="Catamaran Thin"/>
                <a:cs typeface="Catamaran Thin"/>
                <a:sym typeface="Catamaran Thin"/>
              </a:rPr>
              <a:t>FC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419DF3-1773-4110-AFC1-D7766A6CC568}"/>
              </a:ext>
            </a:extLst>
          </p:cNvPr>
          <p:cNvCxnSpPr>
            <a:stCxn id="388" idx="2"/>
            <a:endCxn id="397" idx="0"/>
          </p:cNvCxnSpPr>
          <p:nvPr/>
        </p:nvCxnSpPr>
        <p:spPr>
          <a:xfrm flipH="1">
            <a:off x="2497796" y="1498301"/>
            <a:ext cx="638068" cy="32669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8655A8-DEFB-489C-8A53-92872B9CFA67}"/>
              </a:ext>
            </a:extLst>
          </p:cNvPr>
          <p:cNvCxnSpPr>
            <a:stCxn id="388" idx="2"/>
            <a:endCxn id="29" idx="0"/>
          </p:cNvCxnSpPr>
          <p:nvPr/>
        </p:nvCxnSpPr>
        <p:spPr>
          <a:xfrm>
            <a:off x="3135864" y="1498301"/>
            <a:ext cx="639421" cy="32189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A20B19-6E22-4FC2-AE7D-04EB71B79160}"/>
              </a:ext>
            </a:extLst>
          </p:cNvPr>
          <p:cNvCxnSpPr>
            <a:cxnSpLocks/>
            <a:endCxn id="399" idx="0"/>
          </p:cNvCxnSpPr>
          <p:nvPr/>
        </p:nvCxnSpPr>
        <p:spPr>
          <a:xfrm flipH="1">
            <a:off x="3135864" y="3975358"/>
            <a:ext cx="638744" cy="257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24FD7C-BB3F-4E22-BEE0-6591409F1442}"/>
              </a:ext>
            </a:extLst>
          </p:cNvPr>
          <p:cNvCxnSpPr>
            <a:cxnSpLocks/>
            <a:stCxn id="398" idx="2"/>
            <a:endCxn id="399" idx="0"/>
          </p:cNvCxnSpPr>
          <p:nvPr/>
        </p:nvCxnSpPr>
        <p:spPr>
          <a:xfrm>
            <a:off x="2497796" y="3969072"/>
            <a:ext cx="638068" cy="26356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BA145E-7CF5-4596-8667-E32F7247609C}"/>
              </a:ext>
            </a:extLst>
          </p:cNvPr>
          <p:cNvCxnSpPr>
            <a:cxnSpLocks/>
            <a:endCxn id="398" idx="0"/>
          </p:cNvCxnSpPr>
          <p:nvPr/>
        </p:nvCxnSpPr>
        <p:spPr>
          <a:xfrm flipH="1">
            <a:off x="2497796" y="2912198"/>
            <a:ext cx="1309244" cy="24837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0C47B85-5911-4E7E-A6CC-B4541716E733}"/>
              </a:ext>
            </a:extLst>
          </p:cNvPr>
          <p:cNvCxnSpPr>
            <a:cxnSpLocks/>
            <a:stCxn id="397" idx="2"/>
            <a:endCxn id="31" idx="0"/>
          </p:cNvCxnSpPr>
          <p:nvPr/>
        </p:nvCxnSpPr>
        <p:spPr>
          <a:xfrm>
            <a:off x="2497796" y="2916992"/>
            <a:ext cx="1276137" cy="24704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E85375E-182A-4458-8EF8-10388F0C1291}"/>
              </a:ext>
            </a:extLst>
          </p:cNvPr>
          <p:cNvCxnSpPr>
            <a:cxnSpLocks/>
            <a:stCxn id="397" idx="2"/>
            <a:endCxn id="398" idx="0"/>
          </p:cNvCxnSpPr>
          <p:nvPr/>
        </p:nvCxnSpPr>
        <p:spPr>
          <a:xfrm>
            <a:off x="2497796" y="2916992"/>
            <a:ext cx="0" cy="24358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C6294A1-104D-4B21-BE44-EA451D91D0E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773933" y="2912198"/>
            <a:ext cx="1352" cy="25183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9A5B3B-66A7-4A28-B55E-3873B4C93090}"/>
              </a:ext>
            </a:extLst>
          </p:cNvPr>
          <p:cNvSpPr txBox="1"/>
          <p:nvPr/>
        </p:nvSpPr>
        <p:spPr>
          <a:xfrm>
            <a:off x="4893229" y="2912198"/>
            <a:ext cx="3403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Classifier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1. Global Average Pooling</a:t>
            </a:r>
          </a:p>
          <a:p>
            <a:r>
              <a:rPr lang="en-US" altLang="ko-KR" dirty="0"/>
              <a:t> 2. Fully Connected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83C95B-7839-4D56-B5E2-3B5639CAB4E5}"/>
              </a:ext>
            </a:extLst>
          </p:cNvPr>
          <p:cNvSpPr txBox="1"/>
          <p:nvPr/>
        </p:nvSpPr>
        <p:spPr>
          <a:xfrm>
            <a:off x="4827589" y="1606929"/>
            <a:ext cx="4136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Transfer Learning Model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1. ResNet-152</a:t>
            </a:r>
          </a:p>
          <a:p>
            <a:r>
              <a:rPr lang="en-US" altLang="ko-KR" dirty="0"/>
              <a:t>  2. VGG16</a:t>
            </a:r>
          </a:p>
        </p:txBody>
      </p:sp>
    </p:spTree>
    <p:extLst>
      <p:ext uri="{BB962C8B-B14F-4D97-AF65-F5344CB8AC3E}">
        <p14:creationId xmlns:p14="http://schemas.microsoft.com/office/powerpoint/2010/main" val="174521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947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F56FDE-199E-4751-9D17-10B242DC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74" y="3501780"/>
            <a:ext cx="2191914" cy="1442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503E14-5D7F-4FB1-A07E-EDC56F28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65" y="1290981"/>
            <a:ext cx="2196908" cy="1368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A69206-EFEA-4842-9F3F-CC529937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4" y="3516758"/>
            <a:ext cx="2161956" cy="1427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BC5782-B064-4C9F-A340-F75EEF62D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0" y="1270624"/>
            <a:ext cx="2181930" cy="1457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B35202-B0F1-499D-B538-44D7204B1D2C}"/>
              </a:ext>
            </a:extLst>
          </p:cNvPr>
          <p:cNvSpPr txBox="1"/>
          <p:nvPr/>
        </p:nvSpPr>
        <p:spPr>
          <a:xfrm>
            <a:off x="3954900" y="983204"/>
            <a:ext cx="219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ResNet152 + GAP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25C858-6BC7-40FC-9AE2-0A48D841006D}"/>
              </a:ext>
            </a:extLst>
          </p:cNvPr>
          <p:cNvSpPr txBox="1"/>
          <p:nvPr/>
        </p:nvSpPr>
        <p:spPr>
          <a:xfrm>
            <a:off x="3486365" y="3194003"/>
            <a:ext cx="28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ResNet152 + Fully Connected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AB5E4A-164D-4DA9-973B-277BAEDBDEA6}"/>
              </a:ext>
            </a:extLst>
          </p:cNvPr>
          <p:cNvSpPr txBox="1"/>
          <p:nvPr/>
        </p:nvSpPr>
        <p:spPr>
          <a:xfrm>
            <a:off x="538844" y="3208981"/>
            <a:ext cx="28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VGG16 + Fully Connected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1FF43-594B-49B3-9BF0-6481D5BF4556}"/>
              </a:ext>
            </a:extLst>
          </p:cNvPr>
          <p:cNvSpPr txBox="1"/>
          <p:nvPr/>
        </p:nvSpPr>
        <p:spPr>
          <a:xfrm>
            <a:off x="984978" y="987731"/>
            <a:ext cx="219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VGG16 + GAP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6C66-9F10-4858-88FA-CB93F153EB41}"/>
              </a:ext>
            </a:extLst>
          </p:cNvPr>
          <p:cNvSpPr/>
          <p:nvPr/>
        </p:nvSpPr>
        <p:spPr>
          <a:xfrm>
            <a:off x="3376414" y="921582"/>
            <a:ext cx="2691877" cy="200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B815-699D-490F-BD02-33622C6A60DA}"/>
              </a:ext>
            </a:extLst>
          </p:cNvPr>
          <p:cNvSpPr txBox="1"/>
          <p:nvPr/>
        </p:nvSpPr>
        <p:spPr>
          <a:xfrm>
            <a:off x="6323935" y="1450949"/>
            <a:ext cx="201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Epoch 15</a:t>
            </a:r>
          </a:p>
          <a:p>
            <a:r>
              <a:rPr lang="en-US" altLang="ko-KR" sz="2400" dirty="0">
                <a:solidFill>
                  <a:srgbClr val="0070C0"/>
                </a:solidFill>
              </a:rPr>
              <a:t> -&gt; loss</a:t>
            </a:r>
            <a:r>
              <a:rPr lang="ko-KR" altLang="en-US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0.5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3F44-B992-432A-8510-4A16130A86C8}"/>
              </a:ext>
            </a:extLst>
          </p:cNvPr>
          <p:cNvSpPr txBox="1"/>
          <p:nvPr/>
        </p:nvSpPr>
        <p:spPr>
          <a:xfrm>
            <a:off x="6372408" y="3847786"/>
            <a:ext cx="20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Epoch 25</a:t>
            </a:r>
          </a:p>
          <a:p>
            <a:r>
              <a:rPr lang="en-US" altLang="ko-KR" sz="1800" dirty="0"/>
              <a:t> -&gt; loss</a:t>
            </a:r>
            <a:r>
              <a:rPr lang="ko-KR" altLang="en-US" sz="1800" dirty="0"/>
              <a:t> </a:t>
            </a:r>
            <a:r>
              <a:rPr lang="en-US" altLang="ko-KR" sz="1800" dirty="0"/>
              <a:t>0.5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550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2390101" y="2510026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2942822" y="925538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Basic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Aug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7371498" y="1417125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4600401" y="2510014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"/>
          <p:cNvSpPr/>
          <p:nvPr/>
        </p:nvSpPr>
        <p:spPr>
          <a:xfrm rot="2408047">
            <a:off x="6987278" y="3733023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9"/>
          <p:cNvSpPr txBox="1"/>
          <p:nvPr/>
        </p:nvSpPr>
        <p:spPr>
          <a:xfrm>
            <a:off x="7309548" y="4277525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6" name="Google Shape;396;p49"/>
          <p:cNvSpPr/>
          <p:nvPr/>
        </p:nvSpPr>
        <p:spPr>
          <a:xfrm rot="-2343631">
            <a:off x="6987279" y="1530340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2942822" y="1748944"/>
            <a:ext cx="1450200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dirty="0">
                <a:latin typeface="Catamaran Thin"/>
                <a:ea typeface="Catamaran Thin"/>
                <a:cs typeface="Catamaran Thin"/>
                <a:sym typeface="Catamaran Thin"/>
              </a:rPr>
              <a:t>ResNet-152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2942822" y="2909369"/>
            <a:ext cx="1450200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tamaran Thin"/>
                <a:ea typeface="Catamaran Thin"/>
                <a:cs typeface="Catamaran Thin"/>
                <a:sym typeface="Catamaran Thin"/>
              </a:rPr>
              <a:t>GAP</a:t>
            </a:r>
            <a:endParaRPr sz="16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2942822" y="3786294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Thin"/>
                <a:ea typeface="Catamaran Thin"/>
                <a:cs typeface="Catamaran Thin"/>
                <a:sym typeface="Catamaran Thin"/>
              </a:rPr>
              <a:t>SoftMax</a:t>
            </a:r>
            <a:endParaRPr sz="16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grpSp>
        <p:nvGrpSpPr>
          <p:cNvPr id="400" name="Google Shape;400;p49"/>
          <p:cNvGrpSpPr/>
          <p:nvPr/>
        </p:nvGrpSpPr>
        <p:grpSpPr>
          <a:xfrm>
            <a:off x="7556000" y="3638353"/>
            <a:ext cx="808493" cy="602981"/>
            <a:chOff x="5216456" y="3725484"/>
            <a:chExt cx="356196" cy="265631"/>
          </a:xfrm>
        </p:grpSpPr>
        <p:sp>
          <p:nvSpPr>
            <p:cNvPr id="401" name="Google Shape;401;p4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49"/>
          <p:cNvGrpSpPr/>
          <p:nvPr/>
        </p:nvGrpSpPr>
        <p:grpSpPr>
          <a:xfrm>
            <a:off x="7659807" y="814161"/>
            <a:ext cx="600890" cy="602960"/>
            <a:chOff x="5779408" y="3699191"/>
            <a:chExt cx="317645" cy="318757"/>
          </a:xfrm>
        </p:grpSpPr>
        <p:sp>
          <p:nvSpPr>
            <p:cNvPr id="404" name="Google Shape;404;p49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7371498" y="3596094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83BBCF-0EDC-4740-BE28-BB703A3F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2022977"/>
            <a:ext cx="1066800" cy="1438275"/>
          </a:xfrm>
          <a:prstGeom prst="rect">
            <a:avLst/>
          </a:prstGeom>
          <a:ln w="38100">
            <a:noFill/>
          </a:ln>
        </p:spPr>
      </p:pic>
      <p:sp>
        <p:nvSpPr>
          <p:cNvPr id="24" name="Google Shape;395;p49">
            <a:extLst>
              <a:ext uri="{FF2B5EF4-FFF2-40B4-BE49-F238E27FC236}">
                <a16:creationId xmlns:a16="http://schemas.microsoft.com/office/drawing/2014/main" id="{A76D692E-CF69-4FBC-89CF-458FA3557834}"/>
              </a:ext>
            </a:extLst>
          </p:cNvPr>
          <p:cNvSpPr txBox="1"/>
          <p:nvPr/>
        </p:nvSpPr>
        <p:spPr>
          <a:xfrm>
            <a:off x="7309548" y="1535477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0C3EE-9688-4068-BAC0-12FB23D75659}"/>
              </a:ext>
            </a:extLst>
          </p:cNvPr>
          <p:cNvSpPr txBox="1"/>
          <p:nvPr/>
        </p:nvSpPr>
        <p:spPr>
          <a:xfrm>
            <a:off x="5237018" y="1748944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CE599-D8A5-490E-A402-4100DBD32B5A}"/>
              </a:ext>
            </a:extLst>
          </p:cNvPr>
          <p:cNvSpPr txBox="1"/>
          <p:nvPr/>
        </p:nvSpPr>
        <p:spPr>
          <a:xfrm>
            <a:off x="5161199" y="2482256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:0.1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679264-4AA2-4A0B-B953-2942CFA5BF99}"/>
              </a:ext>
            </a:extLst>
          </p:cNvPr>
          <p:cNvSpPr txBox="1"/>
          <p:nvPr/>
        </p:nvSpPr>
        <p:spPr>
          <a:xfrm>
            <a:off x="5097817" y="3288317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:0.2</a:t>
            </a:r>
            <a:endParaRPr lang="ko-KR" altLang="en-US" dirty="0"/>
          </a:p>
        </p:txBody>
      </p:sp>
      <p:sp>
        <p:nvSpPr>
          <p:cNvPr id="28" name="Google Shape;407;p49">
            <a:extLst>
              <a:ext uri="{FF2B5EF4-FFF2-40B4-BE49-F238E27FC236}">
                <a16:creationId xmlns:a16="http://schemas.microsoft.com/office/drawing/2014/main" id="{B598E14C-0728-48D1-9DF2-2670B15110C8}"/>
              </a:ext>
            </a:extLst>
          </p:cNvPr>
          <p:cNvSpPr/>
          <p:nvPr/>
        </p:nvSpPr>
        <p:spPr>
          <a:xfrm>
            <a:off x="4935052" y="1639988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CACFB-4925-41E8-A0C7-A4A1131DB828}"/>
              </a:ext>
            </a:extLst>
          </p:cNvPr>
          <p:cNvSpPr txBox="1"/>
          <p:nvPr/>
        </p:nvSpPr>
        <p:spPr>
          <a:xfrm>
            <a:off x="4800564" y="1326109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Max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score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72269-B445-4596-8288-7517193C1ECE}"/>
              </a:ext>
            </a:extLst>
          </p:cNvPr>
          <p:cNvSpPr txBox="1"/>
          <p:nvPr/>
        </p:nvSpPr>
        <p:spPr>
          <a:xfrm>
            <a:off x="1064847" y="3524337"/>
            <a:ext cx="89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0~19</a:t>
            </a:r>
            <a:r>
              <a:rPr lang="ko-KR" altLang="en-US" dirty="0"/>
              <a:t>세</a:t>
            </a:r>
          </a:p>
        </p:txBody>
      </p:sp>
    </p:spTree>
    <p:extLst>
      <p:ext uri="{BB962C8B-B14F-4D97-AF65-F5344CB8AC3E}">
        <p14:creationId xmlns:p14="http://schemas.microsoft.com/office/powerpoint/2010/main" val="10332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98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Naive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한 접근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F8E4221-7FDA-41A2-B7B3-074C87C2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38030"/>
              </p:ext>
            </p:extLst>
          </p:nvPr>
        </p:nvGraphicFramePr>
        <p:xfrm>
          <a:off x="311700" y="955386"/>
          <a:ext cx="8273081" cy="1552278"/>
        </p:xfrm>
        <a:graphic>
          <a:graphicData uri="http://schemas.openxmlformats.org/drawingml/2006/table">
            <a:tbl>
              <a:tblPr firstRow="1" bandRow="1">
                <a:tableStyleId>{474E4F16-85EC-4FA8-8434-EB572655CE47}</a:tableStyleId>
              </a:tblPr>
              <a:tblGrid>
                <a:gridCol w="2294656">
                  <a:extLst>
                    <a:ext uri="{9D8B030D-6E8A-4147-A177-3AD203B41FA5}">
                      <a16:colId xmlns:a16="http://schemas.microsoft.com/office/drawing/2014/main" val="1013698966"/>
                    </a:ext>
                  </a:extLst>
                </a:gridCol>
                <a:gridCol w="1940447">
                  <a:extLst>
                    <a:ext uri="{9D8B030D-6E8A-4147-A177-3AD203B41FA5}">
                      <a16:colId xmlns:a16="http://schemas.microsoft.com/office/drawing/2014/main" val="172476412"/>
                    </a:ext>
                  </a:extLst>
                </a:gridCol>
                <a:gridCol w="1912726">
                  <a:extLst>
                    <a:ext uri="{9D8B030D-6E8A-4147-A177-3AD203B41FA5}">
                      <a16:colId xmlns:a16="http://schemas.microsoft.com/office/drawing/2014/main" val="66592617"/>
                    </a:ext>
                  </a:extLst>
                </a:gridCol>
                <a:gridCol w="2125252">
                  <a:extLst>
                    <a:ext uri="{9D8B030D-6E8A-4147-A177-3AD203B41FA5}">
                      <a16:colId xmlns:a16="http://schemas.microsoft.com/office/drawing/2014/main" val="2245020617"/>
                    </a:ext>
                  </a:extLst>
                </a:gridCol>
              </a:tblGrid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번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0~19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세</a:t>
                      </a:r>
                      <a:r>
                        <a:rPr lang="en-US" altLang="ko-KR" dirty="0"/>
                        <a:t>~49</a:t>
                      </a:r>
                      <a:r>
                        <a:rPr lang="ko-KR" altLang="en-US" dirty="0"/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세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51210"/>
                  </a:ext>
                </a:extLst>
              </a:tr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맞는경우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80598"/>
                  </a:ext>
                </a:extLst>
              </a:tr>
              <a:tr h="344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임플란트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치아소실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8681"/>
                  </a:ext>
                </a:extLst>
              </a:tr>
              <a:tr h="48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인원대비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임플란트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치아소실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5.49%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27.62%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67857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77C7052-B26C-41D7-9AF6-E25F6C0F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8" y="2868481"/>
            <a:ext cx="1066800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F0CCFD-223C-425E-92E6-55B6A552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5" y="2868481"/>
            <a:ext cx="1066800" cy="1419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F8C47-7892-4BE4-89FA-38C774A44893}"/>
              </a:ext>
            </a:extLst>
          </p:cNvPr>
          <p:cNvSpPr txBox="1"/>
          <p:nvPr/>
        </p:nvSpPr>
        <p:spPr>
          <a:xfrm>
            <a:off x="3362876" y="2863303"/>
            <a:ext cx="480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치아가 없거나 임플란트를 할 시 나이 예측 불가능</a:t>
            </a:r>
            <a:endParaRPr lang="en-US" altLang="ko-KR" dirty="0"/>
          </a:p>
          <a:p>
            <a:r>
              <a:rPr lang="en-US" altLang="ko-KR" dirty="0"/>
              <a:t>   &gt; </a:t>
            </a:r>
            <a:r>
              <a:rPr lang="ko-KR" altLang="en-US" dirty="0">
                <a:solidFill>
                  <a:srgbClr val="FF0000"/>
                </a:solidFill>
              </a:rPr>
              <a:t>데이터 삭제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치아가 없거나 임플란트를 한 인원이 주로 </a:t>
            </a:r>
            <a:r>
              <a:rPr lang="en-US" altLang="ko-KR" dirty="0"/>
              <a:t>50</a:t>
            </a:r>
            <a:r>
              <a:rPr lang="ko-KR" altLang="en-US" dirty="0"/>
              <a:t>세 이상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2C261-5EF9-4E87-B735-DEF5B8AAA248}"/>
              </a:ext>
            </a:extLst>
          </p:cNvPr>
          <p:cNvSpPr txBox="1"/>
          <p:nvPr/>
        </p:nvSpPr>
        <p:spPr>
          <a:xfrm>
            <a:off x="690838" y="4397870"/>
            <a:ext cx="269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Tooth Loss	           Implant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BC4FC1-BEF9-44DC-8D3A-92A89E051DCF}"/>
              </a:ext>
            </a:extLst>
          </p:cNvPr>
          <p:cNvSpPr/>
          <p:nvPr/>
        </p:nvSpPr>
        <p:spPr>
          <a:xfrm>
            <a:off x="2620712" y="1273374"/>
            <a:ext cx="5964069" cy="35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08183D-BFAB-4722-874E-6AA6CE6F0D46}"/>
              </a:ext>
            </a:extLst>
          </p:cNvPr>
          <p:cNvSpPr/>
          <p:nvPr/>
        </p:nvSpPr>
        <p:spPr>
          <a:xfrm>
            <a:off x="3469305" y="4026096"/>
            <a:ext cx="5964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accuracy</a:t>
            </a:r>
            <a:r>
              <a:rPr lang="ko-KR" altLang="en-US" sz="2400" dirty="0"/>
              <a:t>로 따진다면 기본 </a:t>
            </a:r>
            <a:r>
              <a:rPr lang="en-US" altLang="ko-KR" sz="2400" dirty="0"/>
              <a:t>accuracy</a:t>
            </a:r>
            <a:r>
              <a:rPr lang="ko-KR" altLang="en-US" sz="2400" dirty="0"/>
              <a:t>가 </a:t>
            </a:r>
            <a:r>
              <a:rPr lang="en-US" altLang="ko-KR" sz="2400" dirty="0"/>
              <a:t>50</a:t>
            </a:r>
            <a:r>
              <a:rPr lang="ko-KR" altLang="en-US" sz="2400" dirty="0"/>
              <a:t>세 이상으로 몰리게 됨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&gt; </a:t>
            </a:r>
            <a:r>
              <a:rPr lang="en-US" altLang="ko-KR" sz="2400" dirty="0">
                <a:solidFill>
                  <a:srgbClr val="FF0000"/>
                </a:solidFill>
              </a:rPr>
              <a:t>ROC_AUC</a:t>
            </a:r>
            <a:r>
              <a:rPr lang="en-US" altLang="ko-KR" sz="2400" dirty="0"/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로 측정</a:t>
            </a:r>
          </a:p>
        </p:txBody>
      </p:sp>
    </p:spTree>
    <p:extLst>
      <p:ext uri="{BB962C8B-B14F-4D97-AF65-F5344CB8AC3E}">
        <p14:creationId xmlns:p14="http://schemas.microsoft.com/office/powerpoint/2010/main" val="146707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162274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271587" y="1770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 </a:t>
            </a:r>
            <a:r>
              <a:rPr lang="ko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Majority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Voting System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5" name="Google Shape;387;p49">
            <a:extLst>
              <a:ext uri="{FF2B5EF4-FFF2-40B4-BE49-F238E27FC236}">
                <a16:creationId xmlns:a16="http://schemas.microsoft.com/office/drawing/2014/main" id="{7E340B52-9457-4878-A14A-0C2B7FE08C7F}"/>
              </a:ext>
            </a:extLst>
          </p:cNvPr>
          <p:cNvSpPr/>
          <p:nvPr/>
        </p:nvSpPr>
        <p:spPr>
          <a:xfrm>
            <a:off x="1162274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0CB362A-5633-47E6-A68A-D6E8C95D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6" y="1010606"/>
            <a:ext cx="704132" cy="94932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E5E2437-1AE9-4C91-9B44-9CA75E8A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6" y="1975238"/>
            <a:ext cx="704132" cy="94932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219726C0-501F-4B63-B74E-77034203E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2" y="2947357"/>
            <a:ext cx="704132" cy="94932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5EE4E7B-5E83-4545-B695-C85AA1FA9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87" y="3942220"/>
            <a:ext cx="704132" cy="949321"/>
          </a:xfrm>
          <a:prstGeom prst="rect">
            <a:avLst/>
          </a:prstGeom>
        </p:spPr>
      </p:pic>
      <p:sp>
        <p:nvSpPr>
          <p:cNvPr id="94" name="Google Shape;397;p49">
            <a:extLst>
              <a:ext uri="{FF2B5EF4-FFF2-40B4-BE49-F238E27FC236}">
                <a16:creationId xmlns:a16="http://schemas.microsoft.com/office/drawing/2014/main" id="{70CE2C4C-4CB6-4257-A9C2-E81D3D69E35A}"/>
              </a:ext>
            </a:extLst>
          </p:cNvPr>
          <p:cNvSpPr/>
          <p:nvPr/>
        </p:nvSpPr>
        <p:spPr>
          <a:xfrm>
            <a:off x="1748875" y="1184417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46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9" name="Google Shape;397;p49">
            <a:extLst>
              <a:ext uri="{FF2B5EF4-FFF2-40B4-BE49-F238E27FC236}">
                <a16:creationId xmlns:a16="http://schemas.microsoft.com/office/drawing/2014/main" id="{3B3E7A88-9E1A-4954-A4E6-E53BBDA52978}"/>
              </a:ext>
            </a:extLst>
          </p:cNvPr>
          <p:cNvSpPr/>
          <p:nvPr/>
        </p:nvSpPr>
        <p:spPr>
          <a:xfrm>
            <a:off x="1748875" y="2175127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36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0" name="Google Shape;397;p49">
            <a:extLst>
              <a:ext uri="{FF2B5EF4-FFF2-40B4-BE49-F238E27FC236}">
                <a16:creationId xmlns:a16="http://schemas.microsoft.com/office/drawing/2014/main" id="{E12C3C6E-6134-486D-BA1D-6725F88F0CE9}"/>
              </a:ext>
            </a:extLst>
          </p:cNvPr>
          <p:cNvSpPr/>
          <p:nvPr/>
        </p:nvSpPr>
        <p:spPr>
          <a:xfrm>
            <a:off x="1748875" y="3147246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26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" name="Google Shape;397;p49">
            <a:extLst>
              <a:ext uri="{FF2B5EF4-FFF2-40B4-BE49-F238E27FC236}">
                <a16:creationId xmlns:a16="http://schemas.microsoft.com/office/drawing/2014/main" id="{D16E7F9B-0247-4BF8-ADA8-7CF7FE62BD74}"/>
              </a:ext>
            </a:extLst>
          </p:cNvPr>
          <p:cNvSpPr/>
          <p:nvPr/>
        </p:nvSpPr>
        <p:spPr>
          <a:xfrm>
            <a:off x="1748875" y="4119365"/>
            <a:ext cx="130140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16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2" name="Google Shape;387;p49">
            <a:extLst>
              <a:ext uri="{FF2B5EF4-FFF2-40B4-BE49-F238E27FC236}">
                <a16:creationId xmlns:a16="http://schemas.microsoft.com/office/drawing/2014/main" id="{930E3AC1-B3AD-4BC9-B3F4-125C2F182890}"/>
              </a:ext>
            </a:extLst>
          </p:cNvPr>
          <p:cNvSpPr/>
          <p:nvPr/>
        </p:nvSpPr>
        <p:spPr>
          <a:xfrm>
            <a:off x="1162274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7;p49">
            <a:extLst>
              <a:ext uri="{FF2B5EF4-FFF2-40B4-BE49-F238E27FC236}">
                <a16:creationId xmlns:a16="http://schemas.microsoft.com/office/drawing/2014/main" id="{80E70A27-D103-4BED-B1D7-E8885FE4EA52}"/>
              </a:ext>
            </a:extLst>
          </p:cNvPr>
          <p:cNvSpPr/>
          <p:nvPr/>
        </p:nvSpPr>
        <p:spPr>
          <a:xfrm>
            <a:off x="1162274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90;p49">
            <a:extLst>
              <a:ext uri="{FF2B5EF4-FFF2-40B4-BE49-F238E27FC236}">
                <a16:creationId xmlns:a16="http://schemas.microsoft.com/office/drawing/2014/main" id="{26A458A5-AB79-4669-AA8B-0CF8FAC52C25}"/>
              </a:ext>
            </a:extLst>
          </p:cNvPr>
          <p:cNvSpPr txBox="1"/>
          <p:nvPr/>
        </p:nvSpPr>
        <p:spPr>
          <a:xfrm>
            <a:off x="7711328" y="1590713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6" name="Google Shape;393;p49">
            <a:extLst>
              <a:ext uri="{FF2B5EF4-FFF2-40B4-BE49-F238E27FC236}">
                <a16:creationId xmlns:a16="http://schemas.microsoft.com/office/drawing/2014/main" id="{5BA104D5-6D87-46B9-8840-C9599A5DFD7A}"/>
              </a:ext>
            </a:extLst>
          </p:cNvPr>
          <p:cNvSpPr/>
          <p:nvPr/>
        </p:nvSpPr>
        <p:spPr>
          <a:xfrm rot="3052328">
            <a:off x="4460038" y="194032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94;p49">
            <a:extLst>
              <a:ext uri="{FF2B5EF4-FFF2-40B4-BE49-F238E27FC236}">
                <a16:creationId xmlns:a16="http://schemas.microsoft.com/office/drawing/2014/main" id="{0C043B0B-A405-4988-B4CA-232702E7405D}"/>
              </a:ext>
            </a:extLst>
          </p:cNvPr>
          <p:cNvSpPr/>
          <p:nvPr/>
        </p:nvSpPr>
        <p:spPr>
          <a:xfrm rot="2408047">
            <a:off x="7327108" y="3906611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95;p49">
            <a:extLst>
              <a:ext uri="{FF2B5EF4-FFF2-40B4-BE49-F238E27FC236}">
                <a16:creationId xmlns:a16="http://schemas.microsoft.com/office/drawing/2014/main" id="{B2E68531-9019-46AF-A3BA-98D1F4C12D5F}"/>
              </a:ext>
            </a:extLst>
          </p:cNvPr>
          <p:cNvSpPr txBox="1"/>
          <p:nvPr/>
        </p:nvSpPr>
        <p:spPr>
          <a:xfrm>
            <a:off x="7649378" y="4451113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9" name="Google Shape;396;p49">
            <a:extLst>
              <a:ext uri="{FF2B5EF4-FFF2-40B4-BE49-F238E27FC236}">
                <a16:creationId xmlns:a16="http://schemas.microsoft.com/office/drawing/2014/main" id="{742D13AB-0F02-4876-B036-1C123C69CBE0}"/>
              </a:ext>
            </a:extLst>
          </p:cNvPr>
          <p:cNvSpPr/>
          <p:nvPr/>
        </p:nvSpPr>
        <p:spPr>
          <a:xfrm rot="-2343631">
            <a:off x="7327109" y="1703928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0;p49">
            <a:extLst>
              <a:ext uri="{FF2B5EF4-FFF2-40B4-BE49-F238E27FC236}">
                <a16:creationId xmlns:a16="http://schemas.microsoft.com/office/drawing/2014/main" id="{E566C543-A798-4AB1-8A23-A7DF718151FF}"/>
              </a:ext>
            </a:extLst>
          </p:cNvPr>
          <p:cNvGrpSpPr/>
          <p:nvPr/>
        </p:nvGrpSpPr>
        <p:grpSpPr>
          <a:xfrm>
            <a:off x="7895830" y="3811941"/>
            <a:ext cx="808493" cy="602981"/>
            <a:chOff x="5216456" y="3725484"/>
            <a:chExt cx="356196" cy="265631"/>
          </a:xfrm>
        </p:grpSpPr>
        <p:sp>
          <p:nvSpPr>
            <p:cNvPr id="41" name="Google Shape;401;p49">
              <a:extLst>
                <a:ext uri="{FF2B5EF4-FFF2-40B4-BE49-F238E27FC236}">
                  <a16:creationId xmlns:a16="http://schemas.microsoft.com/office/drawing/2014/main" id="{7558C002-5FE3-4935-838A-6248ACD2B24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2;p49">
              <a:extLst>
                <a:ext uri="{FF2B5EF4-FFF2-40B4-BE49-F238E27FC236}">
                  <a16:creationId xmlns:a16="http://schemas.microsoft.com/office/drawing/2014/main" id="{11297035-DB3D-4E10-B46A-C6E0480285F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03;p49">
            <a:extLst>
              <a:ext uri="{FF2B5EF4-FFF2-40B4-BE49-F238E27FC236}">
                <a16:creationId xmlns:a16="http://schemas.microsoft.com/office/drawing/2014/main" id="{F5B37D12-9B10-4D04-846D-19A1CD310920}"/>
              </a:ext>
            </a:extLst>
          </p:cNvPr>
          <p:cNvGrpSpPr/>
          <p:nvPr/>
        </p:nvGrpSpPr>
        <p:grpSpPr>
          <a:xfrm>
            <a:off x="7999637" y="987749"/>
            <a:ext cx="600890" cy="602960"/>
            <a:chOff x="5779408" y="3699191"/>
            <a:chExt cx="317645" cy="318757"/>
          </a:xfrm>
        </p:grpSpPr>
        <p:sp>
          <p:nvSpPr>
            <p:cNvPr id="44" name="Google Shape;404;p49">
              <a:extLst>
                <a:ext uri="{FF2B5EF4-FFF2-40B4-BE49-F238E27FC236}">
                  <a16:creationId xmlns:a16="http://schemas.microsoft.com/office/drawing/2014/main" id="{5F1EAA20-902B-4264-A17F-4601CB48A827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;p49">
              <a:extLst>
                <a:ext uri="{FF2B5EF4-FFF2-40B4-BE49-F238E27FC236}">
                  <a16:creationId xmlns:a16="http://schemas.microsoft.com/office/drawing/2014/main" id="{BF180809-8E0F-434C-94CB-AF805F56F9C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07;p49">
            <a:extLst>
              <a:ext uri="{FF2B5EF4-FFF2-40B4-BE49-F238E27FC236}">
                <a16:creationId xmlns:a16="http://schemas.microsoft.com/office/drawing/2014/main" id="{1DB50731-BD3F-4B05-9F7E-58577588638E}"/>
              </a:ext>
            </a:extLst>
          </p:cNvPr>
          <p:cNvSpPr/>
          <p:nvPr/>
        </p:nvSpPr>
        <p:spPr>
          <a:xfrm>
            <a:off x="7711328" y="3769682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" name="Google Shape;395;p49">
            <a:extLst>
              <a:ext uri="{FF2B5EF4-FFF2-40B4-BE49-F238E27FC236}">
                <a16:creationId xmlns:a16="http://schemas.microsoft.com/office/drawing/2014/main" id="{EA8E5228-FB54-4CC2-A397-A5E45A22707A}"/>
              </a:ext>
            </a:extLst>
          </p:cNvPr>
          <p:cNvSpPr txBox="1"/>
          <p:nvPr/>
        </p:nvSpPr>
        <p:spPr>
          <a:xfrm>
            <a:off x="7649378" y="1709065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99B4AD-F159-4F81-B92A-F470F45285B0}"/>
              </a:ext>
            </a:extLst>
          </p:cNvPr>
          <p:cNvSpPr txBox="1"/>
          <p:nvPr/>
        </p:nvSpPr>
        <p:spPr>
          <a:xfrm>
            <a:off x="5953978" y="2187307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:1.9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E62D96-5E31-4EE0-B2AF-47C27AD55CF5}"/>
              </a:ext>
            </a:extLst>
          </p:cNvPr>
          <p:cNvSpPr txBox="1"/>
          <p:nvPr/>
        </p:nvSpPr>
        <p:spPr>
          <a:xfrm>
            <a:off x="5878159" y="2920619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:1.5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84B9F5-F4C2-42D8-8EE9-D85E604C1372}"/>
              </a:ext>
            </a:extLst>
          </p:cNvPr>
          <p:cNvSpPr txBox="1"/>
          <p:nvPr/>
        </p:nvSpPr>
        <p:spPr>
          <a:xfrm>
            <a:off x="5814777" y="3726680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52" name="Google Shape;407;p49">
            <a:extLst>
              <a:ext uri="{FF2B5EF4-FFF2-40B4-BE49-F238E27FC236}">
                <a16:creationId xmlns:a16="http://schemas.microsoft.com/office/drawing/2014/main" id="{A3F0AF1E-87FF-41A9-A446-CAE5A9BE6BFB}"/>
              </a:ext>
            </a:extLst>
          </p:cNvPr>
          <p:cNvSpPr/>
          <p:nvPr/>
        </p:nvSpPr>
        <p:spPr>
          <a:xfrm>
            <a:off x="5652012" y="2078351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22E121-50DF-4D29-8209-9AE2320CCA9D}"/>
              </a:ext>
            </a:extLst>
          </p:cNvPr>
          <p:cNvSpPr txBox="1"/>
          <p:nvPr/>
        </p:nvSpPr>
        <p:spPr>
          <a:xfrm>
            <a:off x="5709789" y="1719168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Sum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54" name="Google Shape;387;p49">
            <a:extLst>
              <a:ext uri="{FF2B5EF4-FFF2-40B4-BE49-F238E27FC236}">
                <a16:creationId xmlns:a16="http://schemas.microsoft.com/office/drawing/2014/main" id="{F66E8B9B-DB85-44A6-ACB8-59DE40E27E26}"/>
              </a:ext>
            </a:extLst>
          </p:cNvPr>
          <p:cNvSpPr/>
          <p:nvPr/>
        </p:nvSpPr>
        <p:spPr>
          <a:xfrm>
            <a:off x="3234846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87;p49">
            <a:extLst>
              <a:ext uri="{FF2B5EF4-FFF2-40B4-BE49-F238E27FC236}">
                <a16:creationId xmlns:a16="http://schemas.microsoft.com/office/drawing/2014/main" id="{CA680C73-7446-4F01-9874-65D936066365}"/>
              </a:ext>
            </a:extLst>
          </p:cNvPr>
          <p:cNvSpPr/>
          <p:nvPr/>
        </p:nvSpPr>
        <p:spPr>
          <a:xfrm>
            <a:off x="3234846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87;p49">
            <a:extLst>
              <a:ext uri="{FF2B5EF4-FFF2-40B4-BE49-F238E27FC236}">
                <a16:creationId xmlns:a16="http://schemas.microsoft.com/office/drawing/2014/main" id="{40E8487A-3BDA-4702-A44E-EA7F04AA3741}"/>
              </a:ext>
            </a:extLst>
          </p:cNvPr>
          <p:cNvSpPr/>
          <p:nvPr/>
        </p:nvSpPr>
        <p:spPr>
          <a:xfrm>
            <a:off x="3234846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87;p49">
            <a:extLst>
              <a:ext uri="{FF2B5EF4-FFF2-40B4-BE49-F238E27FC236}">
                <a16:creationId xmlns:a16="http://schemas.microsoft.com/office/drawing/2014/main" id="{076615AF-6BFB-440D-962B-01EC010D6E6B}"/>
              </a:ext>
            </a:extLst>
          </p:cNvPr>
          <p:cNvSpPr/>
          <p:nvPr/>
        </p:nvSpPr>
        <p:spPr>
          <a:xfrm>
            <a:off x="3234846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8D546-1072-4C32-9E0D-3714938A18D9}"/>
              </a:ext>
            </a:extLst>
          </p:cNvPr>
          <p:cNvSpPr txBox="1"/>
          <p:nvPr/>
        </p:nvSpPr>
        <p:spPr>
          <a:xfrm>
            <a:off x="3698826" y="120090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88A420-F36D-4A7D-977D-030952AA9CF4}"/>
              </a:ext>
            </a:extLst>
          </p:cNvPr>
          <p:cNvSpPr txBox="1"/>
          <p:nvPr/>
        </p:nvSpPr>
        <p:spPr>
          <a:xfrm>
            <a:off x="3720574" y="2233070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30C693-62D8-443C-A3FA-107E2CF0DB61}"/>
              </a:ext>
            </a:extLst>
          </p:cNvPr>
          <p:cNvSpPr txBox="1"/>
          <p:nvPr/>
        </p:nvSpPr>
        <p:spPr>
          <a:xfrm>
            <a:off x="3744739" y="3181452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388CF3-1E15-4D61-B538-C075257C0542}"/>
              </a:ext>
            </a:extLst>
          </p:cNvPr>
          <p:cNvSpPr txBox="1"/>
          <p:nvPr/>
        </p:nvSpPr>
        <p:spPr>
          <a:xfrm>
            <a:off x="3738037" y="412686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61" name="Google Shape;387;p49">
            <a:extLst>
              <a:ext uri="{FF2B5EF4-FFF2-40B4-BE49-F238E27FC236}">
                <a16:creationId xmlns:a16="http://schemas.microsoft.com/office/drawing/2014/main" id="{2DA79305-75B1-41BE-959B-CEDE4105E0F2}"/>
              </a:ext>
            </a:extLst>
          </p:cNvPr>
          <p:cNvSpPr/>
          <p:nvPr/>
        </p:nvSpPr>
        <p:spPr>
          <a:xfrm rot="1809453">
            <a:off x="4669072" y="2524760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87;p49">
            <a:extLst>
              <a:ext uri="{FF2B5EF4-FFF2-40B4-BE49-F238E27FC236}">
                <a16:creationId xmlns:a16="http://schemas.microsoft.com/office/drawing/2014/main" id="{34061266-CE56-4EE1-96C2-7E352E6A9840}"/>
              </a:ext>
            </a:extLst>
          </p:cNvPr>
          <p:cNvSpPr/>
          <p:nvPr/>
        </p:nvSpPr>
        <p:spPr>
          <a:xfrm rot="19993486">
            <a:off x="4669071" y="3231063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93;p49">
            <a:extLst>
              <a:ext uri="{FF2B5EF4-FFF2-40B4-BE49-F238E27FC236}">
                <a16:creationId xmlns:a16="http://schemas.microsoft.com/office/drawing/2014/main" id="{9C064D8E-0237-42F2-AE6A-34E958E9A49F}"/>
              </a:ext>
            </a:extLst>
          </p:cNvPr>
          <p:cNvSpPr/>
          <p:nvPr/>
        </p:nvSpPr>
        <p:spPr>
          <a:xfrm rot="3052328">
            <a:off x="4460039" y="1940326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93;p49">
            <a:extLst>
              <a:ext uri="{FF2B5EF4-FFF2-40B4-BE49-F238E27FC236}">
                <a16:creationId xmlns:a16="http://schemas.microsoft.com/office/drawing/2014/main" id="{87F4E092-E893-40BE-B334-1682BD52F45A}"/>
              </a:ext>
            </a:extLst>
          </p:cNvPr>
          <p:cNvSpPr/>
          <p:nvPr/>
        </p:nvSpPr>
        <p:spPr>
          <a:xfrm rot="18611753">
            <a:off x="4457883" y="392530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0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1192950" y="2817803"/>
            <a:ext cx="375300" cy="207300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모델 구조 및 학습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en-US" alt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Majority</a:t>
            </a: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Voting System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0D4D69-D6EF-4F9D-8B87-E16DCB1A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6" y="1010606"/>
            <a:ext cx="704132" cy="9493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D9186D-4EF5-49C7-8F97-A63041B7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6" y="1975238"/>
            <a:ext cx="704132" cy="94932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9340729-2800-4614-9B9C-927F3505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2" y="2947357"/>
            <a:ext cx="704132" cy="9493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DA0D26-36AE-4B86-9B64-31881B81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87" y="3942220"/>
            <a:ext cx="704132" cy="949321"/>
          </a:xfrm>
          <a:prstGeom prst="rect">
            <a:avLst/>
          </a:prstGeom>
        </p:spPr>
      </p:pic>
      <p:sp>
        <p:nvSpPr>
          <p:cNvPr id="42" name="Google Shape;393;p49">
            <a:extLst>
              <a:ext uri="{FF2B5EF4-FFF2-40B4-BE49-F238E27FC236}">
                <a16:creationId xmlns:a16="http://schemas.microsoft.com/office/drawing/2014/main" id="{9847658E-3870-4980-A837-FBF346D7B5DA}"/>
              </a:ext>
            </a:extLst>
          </p:cNvPr>
          <p:cNvSpPr/>
          <p:nvPr/>
        </p:nvSpPr>
        <p:spPr>
          <a:xfrm rot="3052328">
            <a:off x="4460038" y="194032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87;p49">
            <a:extLst>
              <a:ext uri="{FF2B5EF4-FFF2-40B4-BE49-F238E27FC236}">
                <a16:creationId xmlns:a16="http://schemas.microsoft.com/office/drawing/2014/main" id="{F07AC2BC-4AF5-4E63-88B0-3E7B7239346B}"/>
              </a:ext>
            </a:extLst>
          </p:cNvPr>
          <p:cNvSpPr/>
          <p:nvPr/>
        </p:nvSpPr>
        <p:spPr>
          <a:xfrm>
            <a:off x="3234846" y="3364091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87;p49">
            <a:extLst>
              <a:ext uri="{FF2B5EF4-FFF2-40B4-BE49-F238E27FC236}">
                <a16:creationId xmlns:a16="http://schemas.microsoft.com/office/drawing/2014/main" id="{788B34FE-493D-48EE-812D-28FF35B8BD72}"/>
              </a:ext>
            </a:extLst>
          </p:cNvPr>
          <p:cNvSpPr/>
          <p:nvPr/>
        </p:nvSpPr>
        <p:spPr>
          <a:xfrm>
            <a:off x="3234846" y="431437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7;p49">
            <a:extLst>
              <a:ext uri="{FF2B5EF4-FFF2-40B4-BE49-F238E27FC236}">
                <a16:creationId xmlns:a16="http://schemas.microsoft.com/office/drawing/2014/main" id="{32C50C85-73E0-4659-98C8-C180D3F44B2C}"/>
              </a:ext>
            </a:extLst>
          </p:cNvPr>
          <p:cNvSpPr/>
          <p:nvPr/>
        </p:nvSpPr>
        <p:spPr>
          <a:xfrm>
            <a:off x="3234846" y="1371025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87;p49">
            <a:extLst>
              <a:ext uri="{FF2B5EF4-FFF2-40B4-BE49-F238E27FC236}">
                <a16:creationId xmlns:a16="http://schemas.microsoft.com/office/drawing/2014/main" id="{5951B45C-7CDF-4134-B2B0-356ED91FCEF3}"/>
              </a:ext>
            </a:extLst>
          </p:cNvPr>
          <p:cNvSpPr/>
          <p:nvPr/>
        </p:nvSpPr>
        <p:spPr>
          <a:xfrm>
            <a:off x="3234846" y="2413807"/>
            <a:ext cx="402030" cy="157943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DAB22B-015D-4DC4-B300-9BFAC437EADC}"/>
              </a:ext>
            </a:extLst>
          </p:cNvPr>
          <p:cNvSpPr txBox="1"/>
          <p:nvPr/>
        </p:nvSpPr>
        <p:spPr>
          <a:xfrm>
            <a:off x="3698826" y="120090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A69DF9-6385-4806-A42A-852317241B4D}"/>
              </a:ext>
            </a:extLst>
          </p:cNvPr>
          <p:cNvSpPr txBox="1"/>
          <p:nvPr/>
        </p:nvSpPr>
        <p:spPr>
          <a:xfrm>
            <a:off x="3720574" y="2233070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40BCF1-5909-47BF-8807-10317212759F}"/>
              </a:ext>
            </a:extLst>
          </p:cNvPr>
          <p:cNvSpPr txBox="1"/>
          <p:nvPr/>
        </p:nvSpPr>
        <p:spPr>
          <a:xfrm>
            <a:off x="3744739" y="3181452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6D8E3E-1C6E-4B67-967D-A95A22277CEA}"/>
              </a:ext>
            </a:extLst>
          </p:cNvPr>
          <p:cNvSpPr txBox="1"/>
          <p:nvPr/>
        </p:nvSpPr>
        <p:spPr>
          <a:xfrm>
            <a:off x="3738037" y="4126867"/>
            <a:ext cx="103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Softmax</a:t>
            </a:r>
            <a:endParaRPr lang="en-US" altLang="ko-KR" dirty="0"/>
          </a:p>
          <a:p>
            <a:pPr algn="ctr"/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51" name="Google Shape;387;p49">
            <a:extLst>
              <a:ext uri="{FF2B5EF4-FFF2-40B4-BE49-F238E27FC236}">
                <a16:creationId xmlns:a16="http://schemas.microsoft.com/office/drawing/2014/main" id="{D07126CB-7711-45A6-B8B2-97C7D8089D88}"/>
              </a:ext>
            </a:extLst>
          </p:cNvPr>
          <p:cNvSpPr/>
          <p:nvPr/>
        </p:nvSpPr>
        <p:spPr>
          <a:xfrm rot="1809453">
            <a:off x="4669072" y="2524760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87;p49">
            <a:extLst>
              <a:ext uri="{FF2B5EF4-FFF2-40B4-BE49-F238E27FC236}">
                <a16:creationId xmlns:a16="http://schemas.microsoft.com/office/drawing/2014/main" id="{A531DE6C-DC89-4011-935B-B01F4BFB4513}"/>
              </a:ext>
            </a:extLst>
          </p:cNvPr>
          <p:cNvSpPr/>
          <p:nvPr/>
        </p:nvSpPr>
        <p:spPr>
          <a:xfrm rot="19993486">
            <a:off x="4669071" y="3231063"/>
            <a:ext cx="802797" cy="138049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3;p49">
            <a:extLst>
              <a:ext uri="{FF2B5EF4-FFF2-40B4-BE49-F238E27FC236}">
                <a16:creationId xmlns:a16="http://schemas.microsoft.com/office/drawing/2014/main" id="{6F6D1153-5E13-4665-A376-C42DE8810DC7}"/>
              </a:ext>
            </a:extLst>
          </p:cNvPr>
          <p:cNvSpPr/>
          <p:nvPr/>
        </p:nvSpPr>
        <p:spPr>
          <a:xfrm rot="3052328">
            <a:off x="4460039" y="1940326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93;p49">
            <a:extLst>
              <a:ext uri="{FF2B5EF4-FFF2-40B4-BE49-F238E27FC236}">
                <a16:creationId xmlns:a16="http://schemas.microsoft.com/office/drawing/2014/main" id="{85C11E2F-2D39-4342-A2D1-CFCDA7301677}"/>
              </a:ext>
            </a:extLst>
          </p:cNvPr>
          <p:cNvSpPr/>
          <p:nvPr/>
        </p:nvSpPr>
        <p:spPr>
          <a:xfrm rot="18611753">
            <a:off x="4457883" y="3925305"/>
            <a:ext cx="1137317" cy="175378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7;p49">
            <a:extLst>
              <a:ext uri="{FF2B5EF4-FFF2-40B4-BE49-F238E27FC236}">
                <a16:creationId xmlns:a16="http://schemas.microsoft.com/office/drawing/2014/main" id="{761678B4-ADE9-467F-89D2-3691EC623319}"/>
              </a:ext>
            </a:extLst>
          </p:cNvPr>
          <p:cNvSpPr/>
          <p:nvPr/>
        </p:nvSpPr>
        <p:spPr>
          <a:xfrm>
            <a:off x="1748875" y="1184417"/>
            <a:ext cx="1232179" cy="3465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Catamaran Thin"/>
                <a:ea typeface="Catamaran Thin"/>
                <a:cs typeface="Catamaran Thin"/>
                <a:sym typeface="Catamaran Thin"/>
              </a:rPr>
              <a:t>Model </a:t>
            </a:r>
            <a:endParaRPr sz="17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6" name="Google Shape;390;p49">
            <a:extLst>
              <a:ext uri="{FF2B5EF4-FFF2-40B4-BE49-F238E27FC236}">
                <a16:creationId xmlns:a16="http://schemas.microsoft.com/office/drawing/2014/main" id="{84334478-5704-42CF-BABD-756AA2F1EAE9}"/>
              </a:ext>
            </a:extLst>
          </p:cNvPr>
          <p:cNvSpPr txBox="1"/>
          <p:nvPr/>
        </p:nvSpPr>
        <p:spPr>
          <a:xfrm>
            <a:off x="7675617" y="1620572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7" name="Google Shape;394;p49">
            <a:extLst>
              <a:ext uri="{FF2B5EF4-FFF2-40B4-BE49-F238E27FC236}">
                <a16:creationId xmlns:a16="http://schemas.microsoft.com/office/drawing/2014/main" id="{E7583E9D-F898-47C2-9D81-47520458E06E}"/>
              </a:ext>
            </a:extLst>
          </p:cNvPr>
          <p:cNvSpPr/>
          <p:nvPr/>
        </p:nvSpPr>
        <p:spPr>
          <a:xfrm rot="2408047">
            <a:off x="7291397" y="3936470"/>
            <a:ext cx="375129" cy="206961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95;p49">
            <a:extLst>
              <a:ext uri="{FF2B5EF4-FFF2-40B4-BE49-F238E27FC236}">
                <a16:creationId xmlns:a16="http://schemas.microsoft.com/office/drawing/2014/main" id="{B2268CC6-321F-4F8F-AE64-AE08D2D0BDB4}"/>
              </a:ext>
            </a:extLst>
          </p:cNvPr>
          <p:cNvSpPr txBox="1"/>
          <p:nvPr/>
        </p:nvSpPr>
        <p:spPr>
          <a:xfrm>
            <a:off x="7544768" y="4524916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맞는나이구간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9" name="Google Shape;396;p49">
            <a:extLst>
              <a:ext uri="{FF2B5EF4-FFF2-40B4-BE49-F238E27FC236}">
                <a16:creationId xmlns:a16="http://schemas.microsoft.com/office/drawing/2014/main" id="{BF1A6FA4-4B09-40A9-B6FB-09C268D0CEDC}"/>
              </a:ext>
            </a:extLst>
          </p:cNvPr>
          <p:cNvSpPr/>
          <p:nvPr/>
        </p:nvSpPr>
        <p:spPr>
          <a:xfrm rot="-2343631">
            <a:off x="7291398" y="1733787"/>
            <a:ext cx="375154" cy="207092"/>
          </a:xfrm>
          <a:prstGeom prst="rightArrow">
            <a:avLst>
              <a:gd name="adj1" fmla="val 50000"/>
              <a:gd name="adj2" fmla="val 70997"/>
            </a:avLst>
          </a:prstGeom>
          <a:solidFill>
            <a:srgbClr val="0E2A4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400;p49">
            <a:extLst>
              <a:ext uri="{FF2B5EF4-FFF2-40B4-BE49-F238E27FC236}">
                <a16:creationId xmlns:a16="http://schemas.microsoft.com/office/drawing/2014/main" id="{67BB735D-E7F1-47D0-946D-B53AFC23200C}"/>
              </a:ext>
            </a:extLst>
          </p:cNvPr>
          <p:cNvGrpSpPr/>
          <p:nvPr/>
        </p:nvGrpSpPr>
        <p:grpSpPr>
          <a:xfrm>
            <a:off x="7860119" y="3841800"/>
            <a:ext cx="808493" cy="602981"/>
            <a:chOff x="5216456" y="3725484"/>
            <a:chExt cx="356196" cy="265631"/>
          </a:xfrm>
        </p:grpSpPr>
        <p:sp>
          <p:nvSpPr>
            <p:cNvPr id="61" name="Google Shape;401;p49">
              <a:extLst>
                <a:ext uri="{FF2B5EF4-FFF2-40B4-BE49-F238E27FC236}">
                  <a16:creationId xmlns:a16="http://schemas.microsoft.com/office/drawing/2014/main" id="{FC533D99-E021-4046-A1FE-6BE6DF6C665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2;p49">
              <a:extLst>
                <a:ext uri="{FF2B5EF4-FFF2-40B4-BE49-F238E27FC236}">
                  <a16:creationId xmlns:a16="http://schemas.microsoft.com/office/drawing/2014/main" id="{4A3F17A8-63F1-4C9F-82E2-F68AE2AF529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403;p49">
            <a:extLst>
              <a:ext uri="{FF2B5EF4-FFF2-40B4-BE49-F238E27FC236}">
                <a16:creationId xmlns:a16="http://schemas.microsoft.com/office/drawing/2014/main" id="{9740C84A-13C5-434B-AE4D-8966B8E5724C}"/>
              </a:ext>
            </a:extLst>
          </p:cNvPr>
          <p:cNvGrpSpPr/>
          <p:nvPr/>
        </p:nvGrpSpPr>
        <p:grpSpPr>
          <a:xfrm>
            <a:off x="7963926" y="1017608"/>
            <a:ext cx="600890" cy="602960"/>
            <a:chOff x="5779408" y="3699191"/>
            <a:chExt cx="317645" cy="318757"/>
          </a:xfrm>
        </p:grpSpPr>
        <p:sp>
          <p:nvSpPr>
            <p:cNvPr id="64" name="Google Shape;404;p49">
              <a:extLst>
                <a:ext uri="{FF2B5EF4-FFF2-40B4-BE49-F238E27FC236}">
                  <a16:creationId xmlns:a16="http://schemas.microsoft.com/office/drawing/2014/main" id="{BD744B06-FEDE-48D6-8D74-4FB6A75AB05E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5;p49">
              <a:extLst>
                <a:ext uri="{FF2B5EF4-FFF2-40B4-BE49-F238E27FC236}">
                  <a16:creationId xmlns:a16="http://schemas.microsoft.com/office/drawing/2014/main" id="{67756387-9B2B-4137-941D-7E7A5231303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407;p49">
            <a:extLst>
              <a:ext uri="{FF2B5EF4-FFF2-40B4-BE49-F238E27FC236}">
                <a16:creationId xmlns:a16="http://schemas.microsoft.com/office/drawing/2014/main" id="{3D8BC1FB-CB8A-46B0-A236-A993C295936F}"/>
              </a:ext>
            </a:extLst>
          </p:cNvPr>
          <p:cNvSpPr/>
          <p:nvPr/>
        </p:nvSpPr>
        <p:spPr>
          <a:xfrm>
            <a:off x="7675617" y="3799541"/>
            <a:ext cx="1177500" cy="10920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" name="Google Shape;395;p49">
            <a:extLst>
              <a:ext uri="{FF2B5EF4-FFF2-40B4-BE49-F238E27FC236}">
                <a16:creationId xmlns:a16="http://schemas.microsoft.com/office/drawing/2014/main" id="{7F4AD5D9-252D-43AD-9FAB-CB55CB24DC85}"/>
              </a:ext>
            </a:extLst>
          </p:cNvPr>
          <p:cNvSpPr txBox="1"/>
          <p:nvPr/>
        </p:nvSpPr>
        <p:spPr>
          <a:xfrm>
            <a:off x="7613667" y="1738924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Catamaran Thin"/>
                <a:ea typeface="Catamaran Thin"/>
                <a:cs typeface="Catamaran Thin"/>
                <a:sym typeface="Catamaran Thin"/>
              </a:rPr>
              <a:t>틀린나이구간</a:t>
            </a: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A7442A-57CE-4D7C-8193-D4B1ED38C661}"/>
              </a:ext>
            </a:extLst>
          </p:cNvPr>
          <p:cNvSpPr txBox="1"/>
          <p:nvPr/>
        </p:nvSpPr>
        <p:spPr>
          <a:xfrm>
            <a:off x="5918267" y="2217166"/>
            <a:ext cx="106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  <a:r>
              <a:rPr lang="en-US" altLang="ko-KR" dirty="0"/>
              <a:t>:1.9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F27E0E-55C4-4D1A-9141-012A82EB27EF}"/>
              </a:ext>
            </a:extLst>
          </p:cNvPr>
          <p:cNvSpPr txBox="1"/>
          <p:nvPr/>
        </p:nvSpPr>
        <p:spPr>
          <a:xfrm>
            <a:off x="5842448" y="2950478"/>
            <a:ext cx="11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  <a:r>
              <a:rPr lang="en-US" altLang="ko-KR" dirty="0"/>
              <a:t>:1.5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AB88-1797-4B3B-A9CA-0F5BC212F24A}"/>
              </a:ext>
            </a:extLst>
          </p:cNvPr>
          <p:cNvSpPr txBox="1"/>
          <p:nvPr/>
        </p:nvSpPr>
        <p:spPr>
          <a:xfrm>
            <a:off x="5779066" y="3756539"/>
            <a:ext cx="134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  <a:r>
              <a:rPr lang="en-US" altLang="ko-KR" dirty="0"/>
              <a:t>:0.7</a:t>
            </a:r>
            <a:endParaRPr lang="ko-KR" altLang="en-US" dirty="0"/>
          </a:p>
        </p:txBody>
      </p:sp>
      <p:sp>
        <p:nvSpPr>
          <p:cNvPr id="71" name="Google Shape;407;p49">
            <a:extLst>
              <a:ext uri="{FF2B5EF4-FFF2-40B4-BE49-F238E27FC236}">
                <a16:creationId xmlns:a16="http://schemas.microsoft.com/office/drawing/2014/main" id="{28BB6506-96FB-42A8-B5AB-9F35E5758347}"/>
              </a:ext>
            </a:extLst>
          </p:cNvPr>
          <p:cNvSpPr/>
          <p:nvPr/>
        </p:nvSpPr>
        <p:spPr>
          <a:xfrm>
            <a:off x="5616301" y="2108210"/>
            <a:ext cx="1676263" cy="523305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BE0FB8-40A0-4139-9009-11BC267BCE27}"/>
              </a:ext>
            </a:extLst>
          </p:cNvPr>
          <p:cNvSpPr txBox="1"/>
          <p:nvPr/>
        </p:nvSpPr>
        <p:spPr>
          <a:xfrm>
            <a:off x="5674078" y="1749027"/>
            <a:ext cx="20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Sum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31DEAABB-D042-403F-9056-5772063C9E14}"/>
              </a:ext>
            </a:extLst>
          </p:cNvPr>
          <p:cNvSpPr/>
          <p:nvPr/>
        </p:nvSpPr>
        <p:spPr>
          <a:xfrm rot="848959">
            <a:off x="7624401" y="2788689"/>
            <a:ext cx="1676262" cy="118061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3%p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7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89A29F5-DCBD-4180-9348-FC426012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6" y="576988"/>
            <a:ext cx="4288904" cy="4505829"/>
          </a:xfrm>
          <a:prstGeom prst="rect">
            <a:avLst/>
          </a:prstGeom>
          <a:ln w="38100"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D19F1-7B0D-4497-86BB-73350A4616AF}"/>
              </a:ext>
            </a:extLst>
          </p:cNvPr>
          <p:cNvSpPr/>
          <p:nvPr/>
        </p:nvSpPr>
        <p:spPr>
          <a:xfrm>
            <a:off x="5316511" y="496786"/>
            <a:ext cx="1573967" cy="17013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3720B-3CC5-497E-B220-CC0A3EFF4060}"/>
              </a:ext>
            </a:extLst>
          </p:cNvPr>
          <p:cNvSpPr/>
          <p:nvPr/>
        </p:nvSpPr>
        <p:spPr>
          <a:xfrm>
            <a:off x="5316510" y="2743201"/>
            <a:ext cx="1573967" cy="1701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B6A3D-D915-4F21-8237-2F770A3D8A35}"/>
              </a:ext>
            </a:extLst>
          </p:cNvPr>
          <p:cNvSpPr txBox="1"/>
          <p:nvPr/>
        </p:nvSpPr>
        <p:spPr>
          <a:xfrm>
            <a:off x="5651292" y="1201472"/>
            <a:ext cx="10518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맞는경우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4217BF-9562-40CA-8358-36150403F161}"/>
              </a:ext>
            </a:extLst>
          </p:cNvPr>
          <p:cNvSpPr txBox="1"/>
          <p:nvPr/>
        </p:nvSpPr>
        <p:spPr>
          <a:xfrm>
            <a:off x="5651292" y="3524947"/>
            <a:ext cx="1051808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틀린경우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296580-4EA3-42D8-A0BB-6E621262B1FD}"/>
              </a:ext>
            </a:extLst>
          </p:cNvPr>
          <p:cNvSpPr txBox="1"/>
          <p:nvPr/>
        </p:nvSpPr>
        <p:spPr>
          <a:xfrm>
            <a:off x="7037881" y="948553"/>
            <a:ext cx="157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치아에 초점을 맞춤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3248A-0649-4E07-949D-5D6F2853CD00}"/>
              </a:ext>
            </a:extLst>
          </p:cNvPr>
          <p:cNvSpPr txBox="1"/>
          <p:nvPr/>
        </p:nvSpPr>
        <p:spPr>
          <a:xfrm>
            <a:off x="7037882" y="3224561"/>
            <a:ext cx="1573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잇몸이나 엉뚱한 부분에 초점을 맞춤</a:t>
            </a:r>
            <a:endParaRPr lang="ko-KR" altLang="en-US" dirty="0"/>
          </a:p>
        </p:txBody>
      </p:sp>
      <p:sp>
        <p:nvSpPr>
          <p:cNvPr id="22" name="Google Shape;406;p49">
            <a:extLst>
              <a:ext uri="{FF2B5EF4-FFF2-40B4-BE49-F238E27FC236}">
                <a16:creationId xmlns:a16="http://schemas.microsoft.com/office/drawing/2014/main" id="{AF592F00-54CB-4463-87E3-A62B27263E82}"/>
              </a:ext>
            </a:extLst>
          </p:cNvPr>
          <p:cNvSpPr txBox="1">
            <a:spLocks/>
          </p:cNvSpPr>
          <p:nvPr/>
        </p:nvSpPr>
        <p:spPr>
          <a:xfrm>
            <a:off x="114896" y="60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3EBD93-8EAC-42AE-A4C5-9EEA7F463D96}"/>
              </a:ext>
            </a:extLst>
          </p:cNvPr>
          <p:cNvSpPr/>
          <p:nvPr/>
        </p:nvSpPr>
        <p:spPr>
          <a:xfrm>
            <a:off x="3309171" y="533896"/>
            <a:ext cx="1356518" cy="153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E88DFA-A48A-4EEC-9BBF-5CB597C715CB}"/>
              </a:ext>
            </a:extLst>
          </p:cNvPr>
          <p:cNvSpPr/>
          <p:nvPr/>
        </p:nvSpPr>
        <p:spPr>
          <a:xfrm>
            <a:off x="282192" y="561020"/>
            <a:ext cx="1356518" cy="1512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E665AF-33F0-4164-8D14-35A6C720DE99}"/>
              </a:ext>
            </a:extLst>
          </p:cNvPr>
          <p:cNvSpPr/>
          <p:nvPr/>
        </p:nvSpPr>
        <p:spPr>
          <a:xfrm>
            <a:off x="1785263" y="533896"/>
            <a:ext cx="1356518" cy="153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FE0D3E-2117-41DA-B1DA-0E9A8F035D96}"/>
              </a:ext>
            </a:extLst>
          </p:cNvPr>
          <p:cNvSpPr/>
          <p:nvPr/>
        </p:nvSpPr>
        <p:spPr>
          <a:xfrm>
            <a:off x="3309171" y="2073164"/>
            <a:ext cx="1356518" cy="145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906BB22-7D6B-44ED-B1D4-8369E6812527}"/>
              </a:ext>
            </a:extLst>
          </p:cNvPr>
          <p:cNvSpPr/>
          <p:nvPr/>
        </p:nvSpPr>
        <p:spPr>
          <a:xfrm>
            <a:off x="282192" y="2073164"/>
            <a:ext cx="1356518" cy="1465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EF0C67-3D2B-414E-BE0F-636E2B91A7E5}"/>
              </a:ext>
            </a:extLst>
          </p:cNvPr>
          <p:cNvSpPr/>
          <p:nvPr/>
        </p:nvSpPr>
        <p:spPr>
          <a:xfrm>
            <a:off x="1785263" y="2073164"/>
            <a:ext cx="1356518" cy="145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913DF0-D6F7-46AA-87EA-6C940277B131}"/>
              </a:ext>
            </a:extLst>
          </p:cNvPr>
          <p:cNvSpPr/>
          <p:nvPr/>
        </p:nvSpPr>
        <p:spPr>
          <a:xfrm>
            <a:off x="3309171" y="3524947"/>
            <a:ext cx="1356518" cy="157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BDEAA2-8C51-4518-B9D7-9F8CC2E43EB8}"/>
              </a:ext>
            </a:extLst>
          </p:cNvPr>
          <p:cNvSpPr/>
          <p:nvPr/>
        </p:nvSpPr>
        <p:spPr>
          <a:xfrm>
            <a:off x="282192" y="3538813"/>
            <a:ext cx="1356518" cy="154610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6B7F05-4F76-43E5-A87B-C5DFED411672}"/>
              </a:ext>
            </a:extLst>
          </p:cNvPr>
          <p:cNvSpPr/>
          <p:nvPr/>
        </p:nvSpPr>
        <p:spPr>
          <a:xfrm>
            <a:off x="1785263" y="3524947"/>
            <a:ext cx="1356518" cy="157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88078AC-9602-4188-A2A9-70F878A12937}"/>
              </a:ext>
            </a:extLst>
          </p:cNvPr>
          <p:cNvSpPr/>
          <p:nvPr/>
        </p:nvSpPr>
        <p:spPr>
          <a:xfrm>
            <a:off x="3309171" y="541779"/>
            <a:ext cx="1356518" cy="15392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27EFB1-ABCE-4C33-A4EE-B1D381E156D0}"/>
              </a:ext>
            </a:extLst>
          </p:cNvPr>
          <p:cNvSpPr/>
          <p:nvPr/>
        </p:nvSpPr>
        <p:spPr>
          <a:xfrm>
            <a:off x="282192" y="568903"/>
            <a:ext cx="1356518" cy="151214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4C2F8F-6458-414E-ADB7-6AA98E4F2FD6}"/>
              </a:ext>
            </a:extLst>
          </p:cNvPr>
          <p:cNvSpPr/>
          <p:nvPr/>
        </p:nvSpPr>
        <p:spPr>
          <a:xfrm>
            <a:off x="3309171" y="2081047"/>
            <a:ext cx="1356518" cy="145178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F557E50-B961-4DBC-A7E8-3DDACF927C86}"/>
              </a:ext>
            </a:extLst>
          </p:cNvPr>
          <p:cNvSpPr/>
          <p:nvPr/>
        </p:nvSpPr>
        <p:spPr>
          <a:xfrm>
            <a:off x="1785263" y="3532830"/>
            <a:ext cx="1356518" cy="15738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9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title" idx="8"/>
          </p:nvPr>
        </p:nvSpPr>
        <p:spPr>
          <a:xfrm>
            <a:off x="1989962" y="265896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9"/>
          <p:cNvSpPr txBox="1">
            <a:spLocks noGrp="1"/>
          </p:cNvSpPr>
          <p:nvPr>
            <p:ph type="ctrTitle"/>
          </p:nvPr>
        </p:nvSpPr>
        <p:spPr>
          <a:xfrm>
            <a:off x="3390857" y="99359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 idx="2"/>
          </p:nvPr>
        </p:nvSpPr>
        <p:spPr>
          <a:xfrm>
            <a:off x="1989962" y="989612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39"/>
          <p:cNvSpPr txBox="1">
            <a:spLocks noGrp="1"/>
          </p:cNvSpPr>
          <p:nvPr>
            <p:ph type="title" idx="5"/>
          </p:nvPr>
        </p:nvSpPr>
        <p:spPr>
          <a:xfrm>
            <a:off x="1989962" y="1824287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9"/>
          <p:cNvSpPr txBox="1">
            <a:spLocks noGrp="1"/>
          </p:cNvSpPr>
          <p:nvPr>
            <p:ph type="title" idx="18"/>
          </p:nvPr>
        </p:nvSpPr>
        <p:spPr>
          <a:xfrm>
            <a:off x="1989962" y="348954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0</a:t>
            </a:r>
            <a:r>
              <a:rPr lang="en-US" altLang="ko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ctrTitle"/>
          </p:nvPr>
        </p:nvSpPr>
        <p:spPr>
          <a:xfrm>
            <a:off x="3390857" y="18262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내용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3" name="Google Shape;193;p39"/>
          <p:cNvSpPr txBox="1">
            <a:spLocks noGrp="1"/>
          </p:cNvSpPr>
          <p:nvPr>
            <p:ph type="ctrTitle"/>
          </p:nvPr>
        </p:nvSpPr>
        <p:spPr>
          <a:xfrm>
            <a:off x="3390857" y="26589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sz="20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5" name="Google Shape;195;p39"/>
          <p:cNvSpPr txBox="1">
            <a:spLocks noGrp="1"/>
          </p:cNvSpPr>
          <p:nvPr>
            <p:ph type="ctrTitle"/>
          </p:nvPr>
        </p:nvSpPr>
        <p:spPr>
          <a:xfrm>
            <a:off x="3334620" y="348954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추후 응용 가능성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 rot="5400000">
            <a:off x="667286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TABLE OF CONTENTS</a:t>
            </a:r>
            <a:endParaRPr sz="2400" b="1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977A29-2FDE-4301-89FF-7CDFDFC0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8" y="572202"/>
            <a:ext cx="4317212" cy="4475978"/>
          </a:xfrm>
          <a:prstGeom prst="rect">
            <a:avLst/>
          </a:prstGeom>
        </p:spPr>
      </p:pic>
      <p:sp>
        <p:nvSpPr>
          <p:cNvPr id="4" name="Google Shape;406;p49">
            <a:extLst>
              <a:ext uri="{FF2B5EF4-FFF2-40B4-BE49-F238E27FC236}">
                <a16:creationId xmlns:a16="http://schemas.microsoft.com/office/drawing/2014/main" id="{312A2062-80FA-4261-94B6-20E1C1D2AE77}"/>
              </a:ext>
            </a:extLst>
          </p:cNvPr>
          <p:cNvSpPr txBox="1">
            <a:spLocks/>
          </p:cNvSpPr>
          <p:nvPr/>
        </p:nvSpPr>
        <p:spPr>
          <a:xfrm>
            <a:off x="114896" y="60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88BDB-3818-4813-826C-C0D61CE7B44E}"/>
              </a:ext>
            </a:extLst>
          </p:cNvPr>
          <p:cNvSpPr txBox="1"/>
          <p:nvPr/>
        </p:nvSpPr>
        <p:spPr>
          <a:xfrm>
            <a:off x="5335205" y="1153737"/>
            <a:ext cx="2878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모두 치아에 초점을 맞춤</a:t>
            </a:r>
          </a:p>
        </p:txBody>
      </p:sp>
    </p:spTree>
    <p:extLst>
      <p:ext uri="{BB962C8B-B14F-4D97-AF65-F5344CB8AC3E}">
        <p14:creationId xmlns:p14="http://schemas.microsoft.com/office/powerpoint/2010/main" val="791413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977A29-2FDE-4301-89FF-7CDFDFC0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8" y="572202"/>
            <a:ext cx="4317212" cy="4475978"/>
          </a:xfrm>
          <a:prstGeom prst="rect">
            <a:avLst/>
          </a:prstGeom>
        </p:spPr>
      </p:pic>
      <p:sp>
        <p:nvSpPr>
          <p:cNvPr id="4" name="Google Shape;406;p49">
            <a:extLst>
              <a:ext uri="{FF2B5EF4-FFF2-40B4-BE49-F238E27FC236}">
                <a16:creationId xmlns:a16="http://schemas.microsoft.com/office/drawing/2014/main" id="{312A2062-80FA-4261-94B6-20E1C1D2AE77}"/>
              </a:ext>
            </a:extLst>
          </p:cNvPr>
          <p:cNvSpPr txBox="1">
            <a:spLocks/>
          </p:cNvSpPr>
          <p:nvPr/>
        </p:nvSpPr>
        <p:spPr>
          <a:xfrm>
            <a:off x="114896" y="60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시각화 </a:t>
            </a:r>
            <a:r>
              <a:rPr lang="en-US" altLang="ko-KR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Grad-CAM</a:t>
            </a:r>
            <a:endParaRPr lang="en-US" sz="2400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88BDB-3818-4813-826C-C0D61CE7B44E}"/>
              </a:ext>
            </a:extLst>
          </p:cNvPr>
          <p:cNvSpPr txBox="1"/>
          <p:nvPr/>
        </p:nvSpPr>
        <p:spPr>
          <a:xfrm>
            <a:off x="5335205" y="1153737"/>
            <a:ext cx="2878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모두 치아에 초점을 맞춤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109AB-646C-46DE-A3B4-96FDCB2D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05" y="756804"/>
            <a:ext cx="7204182" cy="3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50"/>
          <p:cNvGraphicFramePr/>
          <p:nvPr>
            <p:extLst>
              <p:ext uri="{D42A27DB-BD31-4B8C-83A1-F6EECF244321}">
                <p14:modId xmlns:p14="http://schemas.microsoft.com/office/powerpoint/2010/main" val="2845754019"/>
              </p:ext>
            </p:extLst>
          </p:nvPr>
        </p:nvGraphicFramePr>
        <p:xfrm>
          <a:off x="558362" y="1045644"/>
          <a:ext cx="8002314" cy="3360819"/>
        </p:xfrm>
        <a:graphic>
          <a:graphicData uri="http://schemas.openxmlformats.org/drawingml/2006/table">
            <a:tbl>
              <a:tblPr>
                <a:noFill/>
                <a:tableStyleId>{474E4F16-85EC-4FA8-8434-EB572655CE47}</a:tableStyleId>
              </a:tblPr>
              <a:tblGrid>
                <a:gridCol w="2626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Input Size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ym typeface="Gothic A1 Medium"/>
                        </a:rPr>
                        <a:t>151,112,3</a:t>
                      </a:r>
                      <a:endParaRPr dirty="0"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Data Split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Train : Valid </a:t>
                      </a: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= 0.9 : 0.1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Augmentation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Flip, Rotation, Brightness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Optimizer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Adam (learning rate = 0.00</a:t>
                      </a: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00</a:t>
                      </a: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1)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Epoch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25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Transfer Learning</a:t>
                      </a:r>
                      <a:endParaRPr dirty="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ResNet152</a:t>
                      </a:r>
                      <a:r>
                        <a:rPr lang="ko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 - Full Layer Training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Classifier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GAP</a:t>
                      </a:r>
                      <a:endParaRPr dirty="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4" name="Google Shape;414;p50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최종 모델 구조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(Specification)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p53"/>
          <p:cNvGraphicFramePr/>
          <p:nvPr>
            <p:extLst>
              <p:ext uri="{D42A27DB-BD31-4B8C-83A1-F6EECF244321}">
                <p14:modId xmlns:p14="http://schemas.microsoft.com/office/powerpoint/2010/main" val="1892761328"/>
              </p:ext>
            </p:extLst>
          </p:nvPr>
        </p:nvGraphicFramePr>
        <p:xfrm>
          <a:off x="193186" y="1333261"/>
          <a:ext cx="8757625" cy="344093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4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739532165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3196269769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1982895402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673423748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4203846449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025">
                  <a:extLst>
                    <a:ext uri="{9D8B030D-6E8A-4147-A177-3AD203B41FA5}">
                      <a16:colId xmlns:a16="http://schemas.microsoft.com/office/drawing/2014/main" val="1226722595"/>
                    </a:ext>
                  </a:extLst>
                </a:gridCol>
              </a:tblGrid>
              <a:tr h="437789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200" dirty="0">
                          <a:solidFill>
                            <a:srgbClr val="000000"/>
                          </a:solidFill>
                          <a:sym typeface="Gothic A1"/>
                        </a:rPr>
                        <a:t>Count</a:t>
                      </a:r>
                      <a:endParaRPr sz="32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1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2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3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4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5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Average</a:t>
                      </a:r>
                      <a:endParaRPr sz="17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1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AUC</a:t>
                      </a:r>
                      <a:endParaRPr sz="1500" b="1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090311"/>
                  </a:ext>
                </a:extLst>
              </a:tr>
              <a:tr h="7480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0~19</a:t>
                      </a:r>
                      <a:r>
                        <a:rPr lang="ko-KR" altLang="en-US" sz="2000" dirty="0">
                          <a:sym typeface="Gothic A1"/>
                        </a:rPr>
                        <a:t>세</a:t>
                      </a:r>
                      <a:endParaRPr sz="2000" b="1" dirty="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0.8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0.87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20~49</a:t>
                      </a:r>
                      <a:r>
                        <a:rPr lang="ko-KR" altLang="en-US" sz="2000" dirty="0">
                          <a:sym typeface="Gothic A1"/>
                        </a:rPr>
                        <a:t>세</a:t>
                      </a:r>
                      <a:endParaRPr sz="2000" b="1" dirty="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sym typeface="Gothic A1"/>
                        </a:rPr>
                        <a:t>63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0.82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0.81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0.53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0.67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0.59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0.83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7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ym typeface="Gothic A1"/>
                        </a:rPr>
                        <a:t>50</a:t>
                      </a:r>
                      <a:r>
                        <a:rPr lang="ko-KR" altLang="en-US" sz="2000" dirty="0">
                          <a:sym typeface="Gothic A1"/>
                        </a:rPr>
                        <a:t>세 이상</a:t>
                      </a:r>
                      <a:endParaRPr lang="en-US" altLang="ko-KR" sz="2000" dirty="0">
                        <a:sym typeface="Gothic A1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solidFill>
                            <a:srgbClr val="000000"/>
                          </a:solidFill>
                          <a:sym typeface="Gothic A1"/>
                        </a:rPr>
                        <a:t>0.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sym typeface="Gothic A1"/>
                        </a:rPr>
                        <a:t>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0.95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0.89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0.91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0.84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500" dirty="0">
                        <a:solidFill>
                          <a:srgbClr val="000000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0.89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0.93</a:t>
                      </a:r>
                      <a:endParaRPr sz="1400" b="1" dirty="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2" name="Google Shape;462;p53"/>
          <p:cNvSpPr txBox="1"/>
          <p:nvPr/>
        </p:nvSpPr>
        <p:spPr>
          <a:xfrm>
            <a:off x="86709" y="41704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3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63" name="Google Shape;463;p53"/>
          <p:cNvSpPr txBox="1">
            <a:spLocks noGrp="1"/>
          </p:cNvSpPr>
          <p:nvPr>
            <p:ph type="title" idx="4294967295"/>
          </p:nvPr>
        </p:nvSpPr>
        <p:spPr>
          <a:xfrm>
            <a:off x="311698" y="655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Test Accuracy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4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추후 응용 가능성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C06E3-8086-42A4-8CBB-2018A021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56" y="944827"/>
            <a:ext cx="4861651" cy="3638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/>
        </p:nvSpPr>
        <p:spPr>
          <a:xfrm>
            <a:off x="2610450" y="2664625"/>
            <a:ext cx="3923100" cy="14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감사합니다</a:t>
            </a:r>
            <a:endParaRPr sz="210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2894850" y="1905900"/>
            <a:ext cx="33543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  <a:endParaRPr sz="7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ctrTitle" idx="6"/>
          </p:nvPr>
        </p:nvSpPr>
        <p:spPr>
          <a:xfrm>
            <a:off x="3882500" y="907525"/>
            <a:ext cx="118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목표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1047000" y="1527050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dirty="0">
                <a:latin typeface="Gothic A1"/>
                <a:ea typeface="Gothic A1"/>
                <a:cs typeface="Gothic A1"/>
                <a:sym typeface="Gothic A1"/>
              </a:rPr>
              <a:t>CNN을 사용하여 </a:t>
            </a:r>
            <a:endParaRPr lang="en-US" altLang="ko" sz="23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치아의 나이구간을 추정하는 네트워크를 구현</a:t>
            </a:r>
          </a:p>
        </p:txBody>
      </p:sp>
      <p:sp>
        <p:nvSpPr>
          <p:cNvPr id="242" name="Google Shape;242;p42"/>
          <p:cNvSpPr txBox="1">
            <a:spLocks noGrp="1"/>
          </p:cNvSpPr>
          <p:nvPr>
            <p:ph type="ctrTitle" idx="6"/>
          </p:nvPr>
        </p:nvSpPr>
        <p:spPr>
          <a:xfrm>
            <a:off x="3882500" y="2728900"/>
            <a:ext cx="118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가치</a:t>
            </a:r>
            <a:endParaRPr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731600" y="1527048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2"/>
          <p:cNvSpPr/>
          <p:nvPr/>
        </p:nvSpPr>
        <p:spPr>
          <a:xfrm flipH="1">
            <a:off x="731600" y="3475652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1047000" y="3475654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다양한 분야</a:t>
            </a:r>
            <a:r>
              <a:rPr lang="en-US" altLang="ko-KR" sz="2300" dirty="0"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2300" dirty="0" err="1">
                <a:latin typeface="Gothic A1"/>
                <a:ea typeface="Gothic A1"/>
                <a:cs typeface="Gothic A1"/>
                <a:sym typeface="Gothic A1"/>
              </a:rPr>
              <a:t>범죄에서의분야</a:t>
            </a:r>
            <a:r>
              <a:rPr lang="en-US" altLang="ko-KR" sz="2300" dirty="0">
                <a:latin typeface="Gothic A1"/>
                <a:ea typeface="Gothic A1"/>
                <a:cs typeface="Gothic A1"/>
                <a:sym typeface="Gothic A1"/>
              </a:rPr>
              <a:t>)</a:t>
            </a: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에서</a:t>
            </a:r>
            <a:endParaRPr lang="en-US" altLang="ko-KR" sz="23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latin typeface="Gothic A1"/>
                <a:ea typeface="Gothic A1"/>
                <a:cs typeface="Gothic A1"/>
                <a:sym typeface="Gothic A1"/>
              </a:rPr>
              <a:t>활용가능성이 농후</a:t>
            </a:r>
            <a:endParaRPr lang="en-US" altLang="ko-KR" sz="23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3972757" y="9651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42"/>
          <p:cNvGrpSpPr/>
          <p:nvPr/>
        </p:nvGrpSpPr>
        <p:grpSpPr>
          <a:xfrm>
            <a:off x="3992458" y="2855619"/>
            <a:ext cx="332761" cy="234066"/>
            <a:chOff x="7989683" y="2350207"/>
            <a:chExt cx="332761" cy="234066"/>
          </a:xfrm>
        </p:grpSpPr>
        <p:sp>
          <p:nvSpPr>
            <p:cNvPr id="248" name="Google Shape;248;p42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42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1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-KR" altLang="en-US" sz="3000" b="1" dirty="0"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 idx="4294967295"/>
          </p:nvPr>
        </p:nvSpPr>
        <p:spPr>
          <a:xfrm>
            <a:off x="311700" y="1098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연구목표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D3B46-F2FA-431B-AAB2-7A63A3B5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27" y="804545"/>
            <a:ext cx="1066800" cy="1438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128E2C-40F1-4B43-B9C3-5AAD795A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68" y="785495"/>
            <a:ext cx="1066800" cy="1457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415134-0024-4F66-9D90-872239B96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09" y="795018"/>
            <a:ext cx="1066800" cy="1457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244372-1644-4813-AE7B-FA76ADDBC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850" y="804545"/>
            <a:ext cx="1023597" cy="1457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D1E4B5-3095-4D8F-A0F2-07D59053E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88" y="785495"/>
            <a:ext cx="1066800" cy="1419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C12F10-90CF-4DD9-B497-343C77040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329" y="785495"/>
            <a:ext cx="1059641" cy="14097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7921E6-1C79-42FA-8A73-3D0E1F614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86" y="803328"/>
            <a:ext cx="1066800" cy="14382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AEF871-13D9-4C98-944D-10793EEEB5CE}"/>
              </a:ext>
            </a:extLst>
          </p:cNvPr>
          <p:cNvSpPr txBox="1"/>
          <p:nvPr/>
        </p:nvSpPr>
        <p:spPr>
          <a:xfrm>
            <a:off x="459719" y="230011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r>
              <a:rPr lang="ko-KR" altLang="en-US" dirty="0"/>
              <a:t>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ED0B0-6747-4D00-95FB-CB4650AE51A2}"/>
              </a:ext>
            </a:extLst>
          </p:cNvPr>
          <p:cNvSpPr txBox="1"/>
          <p:nvPr/>
        </p:nvSpPr>
        <p:spPr>
          <a:xfrm>
            <a:off x="1760786" y="230011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336696-39EA-4428-92C2-8884E8A501E1}"/>
              </a:ext>
            </a:extLst>
          </p:cNvPr>
          <p:cNvSpPr txBox="1"/>
          <p:nvPr/>
        </p:nvSpPr>
        <p:spPr>
          <a:xfrm>
            <a:off x="2992581" y="2300113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E6C106-8F08-439E-9581-5E4A45FA3313}"/>
              </a:ext>
            </a:extLst>
          </p:cNvPr>
          <p:cNvSpPr txBox="1"/>
          <p:nvPr/>
        </p:nvSpPr>
        <p:spPr>
          <a:xfrm>
            <a:off x="4308763" y="2293815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r>
              <a:rPr lang="ko-KR" altLang="en-US" dirty="0"/>
              <a:t>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B623FE-F618-43D4-9DE2-236D4B4B0667}"/>
              </a:ext>
            </a:extLst>
          </p:cNvPr>
          <p:cNvSpPr txBox="1"/>
          <p:nvPr/>
        </p:nvSpPr>
        <p:spPr>
          <a:xfrm>
            <a:off x="5466823" y="2325391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r>
              <a:rPr lang="ko-KR" altLang="en-US" dirty="0"/>
              <a:t>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7DB49E-E27E-4D84-8E27-C37ECB54EACE}"/>
              </a:ext>
            </a:extLst>
          </p:cNvPr>
          <p:cNvSpPr txBox="1"/>
          <p:nvPr/>
        </p:nvSpPr>
        <p:spPr>
          <a:xfrm>
            <a:off x="6698618" y="2282705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84807B-9A15-4BF5-87AC-8E1335DB858F}"/>
              </a:ext>
            </a:extLst>
          </p:cNvPr>
          <p:cNvSpPr txBox="1"/>
          <p:nvPr/>
        </p:nvSpPr>
        <p:spPr>
          <a:xfrm>
            <a:off x="7930413" y="2282704"/>
            <a:ext cx="5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</a:t>
            </a:r>
            <a:r>
              <a:rPr lang="ko-KR" altLang="en-US" dirty="0"/>
              <a:t>대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01CC830-A9F2-44B1-A7E8-899569E92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37" y="3063036"/>
            <a:ext cx="1066800" cy="14382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E150771-004C-4AAC-ADB9-4102A26C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4" y="3050003"/>
            <a:ext cx="1066800" cy="14382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65EFE9E-1112-4F1C-BA7D-0DFC8680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845" y="3061631"/>
            <a:ext cx="1066800" cy="1457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3CEBFAA-608C-4DA3-A729-7E660FBD1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645" y="3061631"/>
            <a:ext cx="1066800" cy="14573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22F4D17-29F3-4F8B-A265-B8763F585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445" y="3061631"/>
            <a:ext cx="1023597" cy="14573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26D2D26-24F5-4EE3-95D5-0EC0B1552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806" y="3052135"/>
            <a:ext cx="1066800" cy="14192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71A370D-61DB-45F9-9456-19B186BAC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606" y="3050003"/>
            <a:ext cx="1059641" cy="14097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B29D10-69B5-4482-AB99-C71B3C24EAA6}"/>
              </a:ext>
            </a:extLst>
          </p:cNvPr>
          <p:cNvSpPr txBox="1"/>
          <p:nvPr/>
        </p:nvSpPr>
        <p:spPr>
          <a:xfrm>
            <a:off x="1280286" y="4659195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0~19</a:t>
            </a:r>
            <a:r>
              <a:rPr lang="ko-KR" altLang="en-US" dirty="0"/>
              <a:t>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12EB72-57A6-49FA-8E34-443303E5BE6E}"/>
              </a:ext>
            </a:extLst>
          </p:cNvPr>
          <p:cNvSpPr txBox="1"/>
          <p:nvPr/>
        </p:nvSpPr>
        <p:spPr>
          <a:xfrm>
            <a:off x="4082341" y="4671218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20~49</a:t>
            </a:r>
            <a:r>
              <a:rPr lang="ko-KR" altLang="en-US" dirty="0"/>
              <a:t>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29407-CA45-4F5E-85CE-57F5FE68E76C}"/>
              </a:ext>
            </a:extLst>
          </p:cNvPr>
          <p:cNvSpPr txBox="1"/>
          <p:nvPr/>
        </p:nvSpPr>
        <p:spPr>
          <a:xfrm>
            <a:off x="6884397" y="4650164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세 이상</a:t>
            </a:r>
          </a:p>
        </p:txBody>
      </p:sp>
    </p:spTree>
    <p:extLst>
      <p:ext uri="{BB962C8B-B14F-4D97-AF65-F5344CB8AC3E}">
        <p14:creationId xmlns:p14="http://schemas.microsoft.com/office/powerpoint/2010/main" val="40070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43"/>
          <p:cNvGraphicFramePr/>
          <p:nvPr>
            <p:extLst>
              <p:ext uri="{D42A27DB-BD31-4B8C-83A1-F6EECF244321}">
                <p14:modId xmlns:p14="http://schemas.microsoft.com/office/powerpoint/2010/main" val="1655127934"/>
              </p:ext>
            </p:extLst>
          </p:nvPr>
        </p:nvGraphicFramePr>
        <p:xfrm>
          <a:off x="363533" y="1460141"/>
          <a:ext cx="7583400" cy="2408956"/>
        </p:xfrm>
        <a:graphic>
          <a:graphicData uri="http://schemas.openxmlformats.org/drawingml/2006/table">
            <a:tbl>
              <a:tblPr>
                <a:noFill/>
                <a:tableStyleId>{474E4F16-85EC-4FA8-8434-EB572655CE47}</a:tableStyleId>
              </a:tblPr>
              <a:tblGrid>
                <a:gridCol w="1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2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데이터 처리</a:t>
                      </a: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39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ML</a:t>
                      </a: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3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239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69" y="2683229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34" y="2454069"/>
            <a:ext cx="1141176" cy="11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3734" y="2623316"/>
            <a:ext cx="1290774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79" y="1543354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929" y="1434454"/>
            <a:ext cx="1063625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379" y="1722529"/>
            <a:ext cx="1231578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/>
        </p:nvSpPr>
        <p:spPr>
          <a:xfrm>
            <a:off x="4377990" y="3318191"/>
            <a:ext cx="1063500" cy="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환경</a:t>
            </a:r>
            <a:r>
              <a:rPr lang="ko" sz="2400" b="1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77F96-314A-4BF0-B1A7-06F93F988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770" y="2571750"/>
            <a:ext cx="1164618" cy="9058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3C16DA-BD77-4684-8F19-6F12E5B1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65" y="2498079"/>
            <a:ext cx="1049450" cy="12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/>
          <p:nvPr/>
        </p:nvSpPr>
        <p:spPr>
          <a:xfrm>
            <a:off x="1379484" y="2352997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5"/>
          <p:cNvSpPr/>
          <p:nvPr/>
        </p:nvSpPr>
        <p:spPr>
          <a:xfrm>
            <a:off x="1386981" y="387844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1379484" y="947073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5"/>
          <p:cNvSpPr txBox="1"/>
          <p:nvPr/>
        </p:nvSpPr>
        <p:spPr>
          <a:xfrm>
            <a:off x="1731984" y="2618797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2 모델구조 및 학습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51603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1739326" y="4081421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3 </a:t>
            </a:r>
            <a:r>
              <a:rPr lang="ko-KR" altLang="en-U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시각화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1651918" y="1118879"/>
            <a:ext cx="5103605" cy="45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1</a:t>
            </a:r>
            <a:r>
              <a:rPr lang="en-US" altLang="ko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데이터 수집 </a:t>
            </a:r>
            <a:r>
              <a:rPr lang="en-US" altLang="ko-KR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Image Augmentation</a:t>
            </a:r>
            <a:endParaRPr sz="1800" b="1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7998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0" y="76200"/>
            <a:ext cx="27315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0</a:t>
            </a:r>
            <a:r>
              <a:rPr lang="en-US" altLang="ko-KR" sz="3000" b="1" dirty="0"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ko" sz="3000" b="1" dirty="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ko-KR" altLang="en-US" sz="3000" b="1" dirty="0">
                <a:latin typeface="Gothic A1"/>
                <a:ea typeface="Gothic A1"/>
                <a:cs typeface="Gothic A1"/>
                <a:sym typeface="Gothic A1"/>
              </a:rPr>
              <a:t>연구</a:t>
            </a:r>
            <a:r>
              <a:rPr lang="ko" sz="3000" b="1" dirty="0">
                <a:latin typeface="Gothic A1"/>
                <a:ea typeface="Gothic A1"/>
                <a:cs typeface="Gothic A1"/>
                <a:sym typeface="Gothic A1"/>
              </a:rPr>
              <a:t> 내용</a:t>
            </a:r>
            <a:endParaRPr sz="30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21" name="Google Shape;321;p45"/>
          <p:cNvSpPr/>
          <p:nvPr/>
        </p:nvSpPr>
        <p:spPr>
          <a:xfrm rot="5400000">
            <a:off x="1325031" y="1236256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/>
          <p:nvPr/>
        </p:nvSpPr>
        <p:spPr>
          <a:xfrm rot="5400000">
            <a:off x="1325031" y="4181621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5"/>
          <p:cNvSpPr/>
          <p:nvPr/>
        </p:nvSpPr>
        <p:spPr>
          <a:xfrm rot="5400000">
            <a:off x="1325031" y="2691772"/>
            <a:ext cx="222300" cy="222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 idx="4294967295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데이터 수집</a:t>
            </a:r>
            <a:endParaRPr sz="2400" b="1" dirty="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6BFD7-A643-4D4D-8700-2ABB5D44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79085"/>
            <a:ext cx="3118172" cy="1559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FEF808-F884-4F85-9305-47551CCC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44" y="825781"/>
            <a:ext cx="1066800" cy="1438275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C67199-5B80-4708-8A1C-D4F08665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760" y="825781"/>
            <a:ext cx="1066800" cy="1438275"/>
          </a:xfrm>
          <a:prstGeom prst="rect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1B17B5-2265-43AF-9860-56D99FFEC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760" y="3107788"/>
            <a:ext cx="1066800" cy="1438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EAECE4-4EAA-4FBD-B1EE-9FDF350C9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844" y="3107788"/>
            <a:ext cx="1066800" cy="1438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14964-0AE7-4BBA-84D5-C8EC3A6363AA}"/>
              </a:ext>
            </a:extLst>
          </p:cNvPr>
          <p:cNvSpPr/>
          <p:nvPr/>
        </p:nvSpPr>
        <p:spPr>
          <a:xfrm>
            <a:off x="1337483" y="2228743"/>
            <a:ext cx="229521" cy="425736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84D2CF-9D54-40FD-A730-7EAEAC87AE26}"/>
              </a:ext>
            </a:extLst>
          </p:cNvPr>
          <p:cNvSpPr/>
          <p:nvPr/>
        </p:nvSpPr>
        <p:spPr>
          <a:xfrm>
            <a:off x="2353790" y="2264056"/>
            <a:ext cx="229521" cy="39042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C946E8-B92F-4A61-BC5C-37011E6D8CE9}"/>
              </a:ext>
            </a:extLst>
          </p:cNvPr>
          <p:cNvSpPr/>
          <p:nvPr/>
        </p:nvSpPr>
        <p:spPr>
          <a:xfrm>
            <a:off x="1274644" y="2619745"/>
            <a:ext cx="292360" cy="425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BD7C6C-B0BE-4F33-8730-4786DC75BE49}"/>
              </a:ext>
            </a:extLst>
          </p:cNvPr>
          <p:cNvSpPr/>
          <p:nvPr/>
        </p:nvSpPr>
        <p:spPr>
          <a:xfrm>
            <a:off x="2322371" y="2571749"/>
            <a:ext cx="292360" cy="473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627675-7073-42A2-AFC5-BAF20DDFC287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1567004" y="1544919"/>
            <a:ext cx="2701840" cy="896692"/>
          </a:xfrm>
          <a:prstGeom prst="straightConnector1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F41DB3-A938-4B81-BD98-79257F0FD13F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2583311" y="1544919"/>
            <a:ext cx="3936449" cy="914349"/>
          </a:xfrm>
          <a:prstGeom prst="straightConnector1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A3E9294-96AC-4313-81E4-67F6E40BCF8A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1567004" y="2832613"/>
            <a:ext cx="2701840" cy="994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8D9743-1CBF-49BF-A40A-F2E5ACF45345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2614731" y="2808615"/>
            <a:ext cx="3905029" cy="1018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9EC06C-7478-4113-9E67-4AE9E89A0D52}"/>
              </a:ext>
            </a:extLst>
          </p:cNvPr>
          <p:cNvSpPr txBox="1"/>
          <p:nvPr/>
        </p:nvSpPr>
        <p:spPr>
          <a:xfrm>
            <a:off x="4551535" y="245926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 dirty="0"/>
              <a:t>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A83E4-CB89-4B68-B3CA-BE5A2787FC6B}"/>
              </a:ext>
            </a:extLst>
          </p:cNvPr>
          <p:cNvSpPr txBox="1"/>
          <p:nvPr/>
        </p:nvSpPr>
        <p:spPr>
          <a:xfrm>
            <a:off x="6751982" y="2459266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r>
              <a:rPr lang="ko-KR" altLang="en-US" dirty="0"/>
              <a:t>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697778-466B-4053-A257-00D8D2E316F8}"/>
              </a:ext>
            </a:extLst>
          </p:cNvPr>
          <p:cNvSpPr txBox="1"/>
          <p:nvPr/>
        </p:nvSpPr>
        <p:spPr>
          <a:xfrm>
            <a:off x="4551535" y="469134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r>
              <a:rPr lang="ko-KR" altLang="en-US" dirty="0"/>
              <a:t>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859D47-69F5-4279-9CF8-B1E13E093C4E}"/>
              </a:ext>
            </a:extLst>
          </p:cNvPr>
          <p:cNvSpPr txBox="1"/>
          <p:nvPr/>
        </p:nvSpPr>
        <p:spPr>
          <a:xfrm>
            <a:off x="6751982" y="4691347"/>
            <a:ext cx="60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46</a:t>
            </a:r>
            <a:r>
              <a:rPr lang="ko-KR" altLang="en-US" dirty="0"/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8A21B-A152-45F3-81A5-853646FFB860}"/>
              </a:ext>
            </a:extLst>
          </p:cNvPr>
          <p:cNvSpPr txBox="1"/>
          <p:nvPr/>
        </p:nvSpPr>
        <p:spPr>
          <a:xfrm>
            <a:off x="1110270" y="3599035"/>
            <a:ext cx="171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파노라마 이미지</a:t>
            </a:r>
          </a:p>
        </p:txBody>
      </p:sp>
    </p:spTree>
    <p:extLst>
      <p:ext uri="{BB962C8B-B14F-4D97-AF65-F5344CB8AC3E}">
        <p14:creationId xmlns:p14="http://schemas.microsoft.com/office/powerpoint/2010/main" val="9202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Image Augmentation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055C6-0DB7-4944-BC96-4F094698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22" y="1071246"/>
            <a:ext cx="1066800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0ACF32-AB9A-4D87-BD3D-44375B26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870" y="1071246"/>
            <a:ext cx="1066800" cy="145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1D372-AEEB-42E9-97D5-3A6559BD00F5}"/>
              </a:ext>
            </a:extLst>
          </p:cNvPr>
          <p:cNvSpPr txBox="1"/>
          <p:nvPr/>
        </p:nvSpPr>
        <p:spPr>
          <a:xfrm>
            <a:off x="2338270" y="2631182"/>
            <a:ext cx="125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Brightness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BBF04D-C4AC-4027-81E1-D9F8DAD03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88" y="1071246"/>
            <a:ext cx="1066800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A2F9E-5131-4A76-BF6A-3424CF038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936" y="1071245"/>
            <a:ext cx="1066800" cy="143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9138E8-BEC2-43E1-B7E9-2E5C30D59254}"/>
              </a:ext>
            </a:extLst>
          </p:cNvPr>
          <p:cNvSpPr txBox="1"/>
          <p:nvPr/>
        </p:nvSpPr>
        <p:spPr>
          <a:xfrm>
            <a:off x="5078321" y="2631181"/>
            <a:ext cx="117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Rotation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FADAED-AB31-4F02-908B-350FC7271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822" y="3282660"/>
            <a:ext cx="1066800" cy="144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E45629-CC46-4572-B554-B2C0AFCEF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170" y="3282660"/>
            <a:ext cx="10668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50451A-4730-4980-B84E-1D4E67371A14}"/>
              </a:ext>
            </a:extLst>
          </p:cNvPr>
          <p:cNvSpPr txBox="1"/>
          <p:nvPr/>
        </p:nvSpPr>
        <p:spPr>
          <a:xfrm>
            <a:off x="2164458" y="4835723"/>
            <a:ext cx="142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Horizontal Flip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123891-185F-445A-94C3-89FE9A24E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888" y="3275788"/>
            <a:ext cx="1066800" cy="1457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2960EA-86A8-4352-A211-7123FB545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3936" y="3275788"/>
            <a:ext cx="1066800" cy="1457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B6F697-E92D-431B-8AA8-8F08076F4B26}"/>
              </a:ext>
            </a:extLst>
          </p:cNvPr>
          <p:cNvSpPr txBox="1"/>
          <p:nvPr/>
        </p:nvSpPr>
        <p:spPr>
          <a:xfrm>
            <a:off x="4920253" y="4835723"/>
            <a:ext cx="1307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Vertical Flip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B74F3-326A-4288-9850-CAC9D098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3" y="1750050"/>
            <a:ext cx="1238250" cy="1704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D44F20-37C0-4A71-BBAD-2740E8A3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56" y="721835"/>
            <a:ext cx="1247775" cy="1704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1790FF-315B-4DF2-AAD6-740775ACF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056" y="2975900"/>
            <a:ext cx="1247775" cy="1695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B74C5-D9CC-43C2-94E9-B234AD007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3" y="2975900"/>
            <a:ext cx="1238250" cy="1695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B0E5AD-45E2-48F4-8A0E-A62ED6C39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995" y="717836"/>
            <a:ext cx="1228725" cy="1666875"/>
          </a:xfrm>
          <a:prstGeom prst="rect">
            <a:avLst/>
          </a:prstGeom>
        </p:spPr>
      </p:pic>
      <p:sp>
        <p:nvSpPr>
          <p:cNvPr id="357" name="Google Shape;357;p47"/>
          <p:cNvSpPr txBox="1"/>
          <p:nvPr/>
        </p:nvSpPr>
        <p:spPr>
          <a:xfrm>
            <a:off x="532958" y="3396713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Gothic A1"/>
                <a:ea typeface="Gothic A1"/>
                <a:cs typeface="Gothic A1"/>
                <a:sym typeface="Gothic A1"/>
              </a:rPr>
              <a:t>Original</a:t>
            </a:r>
            <a:endParaRPr sz="18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311700" y="102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연구 </a:t>
            </a:r>
            <a:r>
              <a:rPr lang="ko" sz="2400" dirty="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: </a:t>
            </a:r>
            <a:r>
              <a:rPr lang="ko" sz="2400" b="0" dirty="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Image Augmentation</a:t>
            </a:r>
            <a:endParaRPr sz="2400" b="0" dirty="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21" name="Google Shape;357;p47">
            <a:extLst>
              <a:ext uri="{FF2B5EF4-FFF2-40B4-BE49-F238E27FC236}">
                <a16:creationId xmlns:a16="http://schemas.microsoft.com/office/drawing/2014/main" id="{50E83A62-B3ED-419D-8967-3631D9839609}"/>
              </a:ext>
            </a:extLst>
          </p:cNvPr>
          <p:cNvSpPr txBox="1"/>
          <p:nvPr/>
        </p:nvSpPr>
        <p:spPr>
          <a:xfrm>
            <a:off x="2861700" y="240300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Brightness</a:t>
            </a:r>
            <a:endParaRPr sz="180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2" name="Google Shape;357;p47">
            <a:extLst>
              <a:ext uri="{FF2B5EF4-FFF2-40B4-BE49-F238E27FC236}">
                <a16:creationId xmlns:a16="http://schemas.microsoft.com/office/drawing/2014/main" id="{FF815EA8-7362-4D1B-8EDD-18FD07D6AE8D}"/>
              </a:ext>
            </a:extLst>
          </p:cNvPr>
          <p:cNvSpPr txBox="1"/>
          <p:nvPr/>
        </p:nvSpPr>
        <p:spPr>
          <a:xfrm>
            <a:off x="2822193" y="45468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Rotation</a:t>
            </a:r>
          </a:p>
        </p:txBody>
      </p:sp>
      <p:sp>
        <p:nvSpPr>
          <p:cNvPr id="23" name="Google Shape;357;p47">
            <a:extLst>
              <a:ext uri="{FF2B5EF4-FFF2-40B4-BE49-F238E27FC236}">
                <a16:creationId xmlns:a16="http://schemas.microsoft.com/office/drawing/2014/main" id="{EEC90296-86F5-4D74-97BA-BDDB6917CF7A}"/>
              </a:ext>
            </a:extLst>
          </p:cNvPr>
          <p:cNvSpPr txBox="1"/>
          <p:nvPr/>
        </p:nvSpPr>
        <p:spPr>
          <a:xfrm>
            <a:off x="5346798" y="23792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Vertical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Flip</a:t>
            </a:r>
          </a:p>
        </p:txBody>
      </p:sp>
      <p:sp>
        <p:nvSpPr>
          <p:cNvPr id="24" name="Google Shape;357;p47">
            <a:extLst>
              <a:ext uri="{FF2B5EF4-FFF2-40B4-BE49-F238E27FC236}">
                <a16:creationId xmlns:a16="http://schemas.microsoft.com/office/drawing/2014/main" id="{1B3E987C-C935-4540-B86D-349283828B8C}"/>
              </a:ext>
            </a:extLst>
          </p:cNvPr>
          <p:cNvSpPr txBox="1"/>
          <p:nvPr/>
        </p:nvSpPr>
        <p:spPr>
          <a:xfrm>
            <a:off x="5307291" y="452299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Horizontal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Flip</a:t>
            </a:r>
          </a:p>
        </p:txBody>
      </p:sp>
    </p:spTree>
    <p:extLst>
      <p:ext uri="{BB962C8B-B14F-4D97-AF65-F5344CB8AC3E}">
        <p14:creationId xmlns:p14="http://schemas.microsoft.com/office/powerpoint/2010/main" val="10211130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578</Words>
  <Application>Microsoft Office PowerPoint</Application>
  <PresentationFormat>화면 슬라이드 쇼(16:9)</PresentationFormat>
  <Paragraphs>244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Gothic A1 ExtraBold</vt:lpstr>
      <vt:lpstr>Proxima Nova</vt:lpstr>
      <vt:lpstr>Catamaran</vt:lpstr>
      <vt:lpstr>Catamaran Thin</vt:lpstr>
      <vt:lpstr>Impact</vt:lpstr>
      <vt:lpstr>Gothic A1 SemiBold</vt:lpstr>
      <vt:lpstr>Livvic SemiBold</vt:lpstr>
      <vt:lpstr>Fira Sans Extra Condensed Medium</vt:lpstr>
      <vt:lpstr>Gothic A1 Medium</vt:lpstr>
      <vt:lpstr>Arial</vt:lpstr>
      <vt:lpstr>Gothic A1</vt:lpstr>
      <vt:lpstr>Livvic</vt:lpstr>
      <vt:lpstr>Proxima Nova Semibold</vt:lpstr>
      <vt:lpstr>Simple Light</vt:lpstr>
      <vt:lpstr>SlidesGo Final Pages</vt:lpstr>
      <vt:lpstr>Engineering Project Proposal by Slidesgo</vt:lpstr>
      <vt:lpstr>치아로 나이구간 추정하기</vt:lpstr>
      <vt:lpstr>03</vt:lpstr>
      <vt:lpstr>목표</vt:lpstr>
      <vt:lpstr>연구목표</vt:lpstr>
      <vt:lpstr>연구 환경 </vt:lpstr>
      <vt:lpstr>PowerPoint 프레젠테이션</vt:lpstr>
      <vt:lpstr>연구 : 데이터 수집</vt:lpstr>
      <vt:lpstr>연구 : Image Augmentation</vt:lpstr>
      <vt:lpstr>연구 : Image Augmentation</vt:lpstr>
      <vt:lpstr>모델 구조 및 학습 : Optimizer</vt:lpstr>
      <vt:lpstr>모델 구조 및 학습 : Optimizer</vt:lpstr>
      <vt:lpstr>모델 구조 및 학습 : Loss Function</vt:lpstr>
      <vt:lpstr>모델 구조 및 학습 : Naive 한 접근</vt:lpstr>
      <vt:lpstr>모델 구조 및 학습 : Naive한 접근</vt:lpstr>
      <vt:lpstr>모델 구조 및 학습 : Naive한 접근</vt:lpstr>
      <vt:lpstr>모델 구조 및 학습 : Naive한 접근</vt:lpstr>
      <vt:lpstr>모델 구조 및 학습  : Majority Voting System</vt:lpstr>
      <vt:lpstr>모델 구조 및 학습 : Majority Voting System</vt:lpstr>
      <vt:lpstr>PowerPoint 프레젠테이션</vt:lpstr>
      <vt:lpstr>PowerPoint 프레젠테이션</vt:lpstr>
      <vt:lpstr>PowerPoint 프레젠테이션</vt:lpstr>
      <vt:lpstr>연구 : 최종 모델 구조 (Specification)</vt:lpstr>
      <vt:lpstr>Test Accuracy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치아로 나이구간 추정하기</dc:title>
  <cp:lastModifiedBy>최 성진</cp:lastModifiedBy>
  <cp:revision>83</cp:revision>
  <dcterms:modified xsi:type="dcterms:W3CDTF">2021-02-22T14:36:46Z</dcterms:modified>
</cp:coreProperties>
</file>